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 id="2147483713"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67"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28"/>
    <p:restoredTop sz="94679"/>
  </p:normalViewPr>
  <p:slideViewPr>
    <p:cSldViewPr snapToGrid="0">
      <p:cViewPr varScale="1">
        <p:scale>
          <a:sx n="61" d="100"/>
          <a:sy n="61" d="100"/>
        </p:scale>
        <p:origin x="224"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1139A-4B3D-C54F-896B-AD74644D7F86}" type="datetimeFigureOut">
              <a:rPr lang="en-US" smtClean="0"/>
              <a:t>4/7/25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3B2B0-1C01-D34F-BB29-DD09141E72AD}" type="slidenum">
              <a:rPr lang="en-US" smtClean="0"/>
              <a:t>‹#›</a:t>
            </a:fld>
            <a:endParaRPr lang="en-US"/>
          </a:p>
        </p:txBody>
      </p:sp>
    </p:spTree>
    <p:extLst>
      <p:ext uri="{BB962C8B-B14F-4D97-AF65-F5344CB8AC3E}">
        <p14:creationId xmlns:p14="http://schemas.microsoft.com/office/powerpoint/2010/main" val="3748459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3B2B0-1C01-D34F-BB29-DD09141E72AD}" type="slidenum">
              <a:rPr lang="en-US" smtClean="0"/>
              <a:t>1</a:t>
            </a:fld>
            <a:endParaRPr lang="en-US"/>
          </a:p>
        </p:txBody>
      </p:sp>
    </p:spTree>
    <p:extLst>
      <p:ext uri="{BB962C8B-B14F-4D97-AF65-F5344CB8AC3E}">
        <p14:creationId xmlns:p14="http://schemas.microsoft.com/office/powerpoint/2010/main" val="287513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4/7/25</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60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4/7/25</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16306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4/7/25</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99295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55324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20786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7438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10823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97912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06078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75739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8878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4/7/25</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402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9176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18391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51930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4/7/25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7929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4/7/25</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78334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4/7/25</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9818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4/7/25</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98141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4/7/25</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87959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4/7/25</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91551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4/7/25</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2683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4/7/25</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26728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4/7/25</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4247282765"/>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4/7/25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0611286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1" r:id="rId5"/>
    <p:sldLayoutId id="2147483702" r:id="rId6"/>
    <p:sldLayoutId id="2147483708"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BF1DCD9-4684-4B84-AD73-6652C8BA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Pink and blue clouds">
            <a:extLst>
              <a:ext uri="{FF2B5EF4-FFF2-40B4-BE49-F238E27FC236}">
                <a16:creationId xmlns:a16="http://schemas.microsoft.com/office/drawing/2014/main" id="{8CDAE676-7AA8-E3BB-4B3A-8AAF4CBA0AD0}"/>
              </a:ext>
            </a:extLst>
          </p:cNvPr>
          <p:cNvPicPr>
            <a:picLocks noChangeAspect="1"/>
          </p:cNvPicPr>
          <p:nvPr/>
        </p:nvPicPr>
        <p:blipFill>
          <a:blip r:embed="rId3"/>
          <a:srcRect t="14500"/>
          <a:stretch/>
        </p:blipFill>
        <p:spPr>
          <a:xfrm>
            <a:off x="20" y="10"/>
            <a:ext cx="12199237" cy="6857989"/>
          </a:xfrm>
          <a:prstGeom prst="rect">
            <a:avLst/>
          </a:prstGeom>
        </p:spPr>
      </p:pic>
      <p:sp>
        <p:nvSpPr>
          <p:cNvPr id="22" name="Freeform: Shape 21">
            <a:extLst>
              <a:ext uri="{FF2B5EF4-FFF2-40B4-BE49-F238E27FC236}">
                <a16:creationId xmlns:a16="http://schemas.microsoft.com/office/drawing/2014/main" id="{4BE6A732-8124-4A59-8EC9-BF4A1648A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2226538" y="-2233466"/>
            <a:ext cx="6858000" cy="11324929"/>
          </a:xfrm>
          <a:custGeom>
            <a:avLst/>
            <a:gdLst>
              <a:gd name="connsiteX0" fmla="*/ 0 w 6858000"/>
              <a:gd name="connsiteY0" fmla="*/ 9303227 h 11262142"/>
              <a:gd name="connsiteX1" fmla="*/ 0 w 6858000"/>
              <a:gd name="connsiteY1" fmla="*/ 6495555 h 11262142"/>
              <a:gd name="connsiteX2" fmla="*/ 1 w 6858000"/>
              <a:gd name="connsiteY2" fmla="*/ 6495555 h 11262142"/>
              <a:gd name="connsiteX3" fmla="*/ 1 w 6858000"/>
              <a:gd name="connsiteY3" fmla="*/ 0 h 11262142"/>
              <a:gd name="connsiteX4" fmla="*/ 6858000 w 6858000"/>
              <a:gd name="connsiteY4" fmla="*/ 6015407 h 11262142"/>
              <a:gd name="connsiteX5" fmla="*/ 6858000 w 6858000"/>
              <a:gd name="connsiteY5" fmla="*/ 8999698 h 11262142"/>
              <a:gd name="connsiteX6" fmla="*/ 6858000 w 6858000"/>
              <a:gd name="connsiteY6" fmla="*/ 11262142 h 11262142"/>
              <a:gd name="connsiteX7" fmla="*/ 1 w 6858000"/>
              <a:gd name="connsiteY7" fmla="*/ 11262142 h 11262142"/>
              <a:gd name="connsiteX8" fmla="*/ 1 w 6858000"/>
              <a:gd name="connsiteY8" fmla="*/ 9303227 h 1126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11262142">
                <a:moveTo>
                  <a:pt x="0" y="9303227"/>
                </a:moveTo>
                <a:lnTo>
                  <a:pt x="0" y="6495555"/>
                </a:lnTo>
                <a:lnTo>
                  <a:pt x="1" y="6495555"/>
                </a:lnTo>
                <a:lnTo>
                  <a:pt x="1" y="0"/>
                </a:lnTo>
                <a:lnTo>
                  <a:pt x="6858000" y="6015407"/>
                </a:lnTo>
                <a:lnTo>
                  <a:pt x="6858000" y="8999698"/>
                </a:lnTo>
                <a:lnTo>
                  <a:pt x="6858000" y="11262142"/>
                </a:lnTo>
                <a:lnTo>
                  <a:pt x="1" y="11262142"/>
                </a:lnTo>
                <a:lnTo>
                  <a:pt x="1" y="9303227"/>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084693-2A2E-49FA-82F4-ABFF2198F936}"/>
              </a:ext>
            </a:extLst>
          </p:cNvPr>
          <p:cNvSpPr>
            <a:spLocks noGrp="1"/>
          </p:cNvSpPr>
          <p:nvPr>
            <p:ph type="ctrTitle"/>
          </p:nvPr>
        </p:nvSpPr>
        <p:spPr>
          <a:xfrm>
            <a:off x="1160890" y="1061686"/>
            <a:ext cx="8266139" cy="3793336"/>
          </a:xfrm>
        </p:spPr>
        <p:txBody>
          <a:bodyPr anchor="t">
            <a:normAutofit/>
          </a:bodyPr>
          <a:lstStyle/>
          <a:p>
            <a:r>
              <a:rPr lang="en-US" sz="6600" dirty="0">
                <a:solidFill>
                  <a:srgbClr val="FFFFFF"/>
                </a:solidFill>
              </a:rPr>
              <a:t>Challenges in Teaching</a:t>
            </a:r>
          </a:p>
        </p:txBody>
      </p:sp>
      <p:sp>
        <p:nvSpPr>
          <p:cNvPr id="3" name="Subtitle 2">
            <a:extLst>
              <a:ext uri="{FF2B5EF4-FFF2-40B4-BE49-F238E27FC236}">
                <a16:creationId xmlns:a16="http://schemas.microsoft.com/office/drawing/2014/main" id="{6D9472AB-4AF1-DDD1-E928-7C47E03EDD44}"/>
              </a:ext>
            </a:extLst>
          </p:cNvPr>
          <p:cNvSpPr>
            <a:spLocks noGrp="1"/>
          </p:cNvSpPr>
          <p:nvPr>
            <p:ph type="subTitle" idx="1"/>
          </p:nvPr>
        </p:nvSpPr>
        <p:spPr>
          <a:xfrm>
            <a:off x="1143000" y="5453795"/>
            <a:ext cx="4368114" cy="1037611"/>
          </a:xfrm>
        </p:spPr>
        <p:txBody>
          <a:bodyPr anchor="t">
            <a:normAutofit fontScale="92500" lnSpcReduction="20000"/>
          </a:bodyPr>
          <a:lstStyle/>
          <a:p>
            <a:r>
              <a:rPr lang="en-US" dirty="0">
                <a:solidFill>
                  <a:srgbClr val="FFFFFF"/>
                </a:solidFill>
              </a:rPr>
              <a:t>Robert Stanger M.Ed.</a:t>
            </a:r>
          </a:p>
          <a:p>
            <a:r>
              <a:rPr lang="en-US" dirty="0">
                <a:solidFill>
                  <a:srgbClr val="FFFFFF"/>
                </a:solidFill>
              </a:rPr>
              <a:t>American English Pathway</a:t>
            </a:r>
          </a:p>
          <a:p>
            <a:r>
              <a:rPr lang="en-US" dirty="0">
                <a:solidFill>
                  <a:srgbClr val="FFFFFF"/>
                </a:solidFill>
              </a:rPr>
              <a:t>Teacher Training Series</a:t>
            </a:r>
          </a:p>
        </p:txBody>
      </p:sp>
      <p:cxnSp>
        <p:nvCxnSpPr>
          <p:cNvPr id="24" name="Straight Connector 23">
            <a:extLst>
              <a:ext uri="{FF2B5EF4-FFF2-40B4-BE49-F238E27FC236}">
                <a16:creationId xmlns:a16="http://schemas.microsoft.com/office/drawing/2014/main" id="{EFDAA6A4-1F42-460B-A500-921EEB4BC0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6064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A person smiling in front of a flag&#10;&#10;AI-generated content may be incorrect.">
            <a:extLst>
              <a:ext uri="{FF2B5EF4-FFF2-40B4-BE49-F238E27FC236}">
                <a16:creationId xmlns:a16="http://schemas.microsoft.com/office/drawing/2014/main" id="{B97CAECD-579C-CE9A-B022-0AEA9D380111}"/>
              </a:ext>
            </a:extLst>
          </p:cNvPr>
          <p:cNvPicPr>
            <a:picLocks noChangeAspect="1"/>
          </p:cNvPicPr>
          <p:nvPr/>
        </p:nvPicPr>
        <p:blipFill>
          <a:blip r:embed="rId4"/>
          <a:stretch>
            <a:fillRect/>
          </a:stretch>
        </p:blipFill>
        <p:spPr>
          <a:xfrm>
            <a:off x="8215313" y="4416161"/>
            <a:ext cx="3689368" cy="2075270"/>
          </a:xfrm>
          <a:prstGeom prst="rect">
            <a:avLst/>
          </a:prstGeom>
        </p:spPr>
      </p:pic>
    </p:spTree>
    <p:extLst>
      <p:ext uri="{BB962C8B-B14F-4D97-AF65-F5344CB8AC3E}">
        <p14:creationId xmlns:p14="http://schemas.microsoft.com/office/powerpoint/2010/main" val="420089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E270-E6F1-72EC-BE3A-774F063153CF}"/>
              </a:ext>
            </a:extLst>
          </p:cNvPr>
          <p:cNvSpPr>
            <a:spLocks noGrp="1"/>
          </p:cNvSpPr>
          <p:nvPr>
            <p:ph type="title"/>
          </p:nvPr>
        </p:nvSpPr>
        <p:spPr/>
        <p:txBody>
          <a:bodyPr/>
          <a:lstStyle/>
          <a:p>
            <a:r>
              <a:rPr lang="en-US" dirty="0"/>
              <a:t>              Maslow’s Hierarchy of Needs</a:t>
            </a:r>
            <a:br>
              <a:rPr lang="en-US" dirty="0"/>
            </a:br>
            <a:r>
              <a:rPr lang="en-US" sz="2800" dirty="0"/>
              <a:t>                                                    (1954)</a:t>
            </a:r>
          </a:p>
        </p:txBody>
      </p:sp>
      <p:sp>
        <p:nvSpPr>
          <p:cNvPr id="3" name="Content Placeholder 2">
            <a:extLst>
              <a:ext uri="{FF2B5EF4-FFF2-40B4-BE49-F238E27FC236}">
                <a16:creationId xmlns:a16="http://schemas.microsoft.com/office/drawing/2014/main" id="{F5FBB319-70B1-F2C0-03FA-C82C45957A3B}"/>
              </a:ext>
            </a:extLst>
          </p:cNvPr>
          <p:cNvSpPr>
            <a:spLocks noGrp="1"/>
          </p:cNvSpPr>
          <p:nvPr>
            <p:ph idx="1"/>
          </p:nvPr>
        </p:nvSpPr>
        <p:spPr/>
        <p:txBody>
          <a:bodyPr>
            <a:normAutofit fontScale="85000" lnSpcReduction="10000"/>
          </a:bodyPr>
          <a:lstStyle/>
          <a:p>
            <a:r>
              <a:rPr lang="en-US" dirty="0"/>
              <a:t>1. </a:t>
            </a:r>
            <a:r>
              <a:rPr lang="en-US" sz="2800" dirty="0"/>
              <a:t>Physiological needs- eat, drink, remove waste, procreate</a:t>
            </a:r>
          </a:p>
          <a:p>
            <a:r>
              <a:rPr lang="en-US" sz="2800" dirty="0"/>
              <a:t>2. Safety and Security- shelter from the elements and from predators</a:t>
            </a:r>
          </a:p>
          <a:p>
            <a:r>
              <a:rPr lang="en-US" sz="2800" dirty="0"/>
              <a:t>3. Love and a Sense of Belonging- family, group acceptance</a:t>
            </a:r>
          </a:p>
          <a:p>
            <a:r>
              <a:rPr lang="en-US" sz="2800" dirty="0"/>
              <a:t>4. Power and Control- The ability to make decisions, a sense of   autonomy.</a:t>
            </a:r>
          </a:p>
          <a:p>
            <a:r>
              <a:rPr lang="en-US" sz="2800" dirty="0"/>
              <a:t>5. Self-Actualization- A sense of purpose, leading to fulfilment,  a motivating goal.</a:t>
            </a:r>
          </a:p>
        </p:txBody>
      </p:sp>
    </p:spTree>
    <p:extLst>
      <p:ext uri="{BB962C8B-B14F-4D97-AF65-F5344CB8AC3E}">
        <p14:creationId xmlns:p14="http://schemas.microsoft.com/office/powerpoint/2010/main" val="369331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9367-7BF1-4162-4054-058CDE2FF750}"/>
              </a:ext>
            </a:extLst>
          </p:cNvPr>
          <p:cNvSpPr>
            <a:spLocks noGrp="1"/>
          </p:cNvSpPr>
          <p:nvPr>
            <p:ph type="title"/>
          </p:nvPr>
        </p:nvSpPr>
        <p:spPr/>
        <p:txBody>
          <a:bodyPr>
            <a:normAutofit/>
          </a:bodyPr>
          <a:lstStyle/>
          <a:p>
            <a:r>
              <a:rPr lang="en-US" sz="3600" dirty="0"/>
              <a:t>   Maslow’s Theory’s Relevance to the Classroom</a:t>
            </a:r>
          </a:p>
        </p:txBody>
      </p:sp>
      <p:sp>
        <p:nvSpPr>
          <p:cNvPr id="3" name="Content Placeholder 2">
            <a:extLst>
              <a:ext uri="{FF2B5EF4-FFF2-40B4-BE49-F238E27FC236}">
                <a16:creationId xmlns:a16="http://schemas.microsoft.com/office/drawing/2014/main" id="{7964AF59-D10E-D0F9-3812-5F4E3298D4FB}"/>
              </a:ext>
            </a:extLst>
          </p:cNvPr>
          <p:cNvSpPr>
            <a:spLocks noGrp="1"/>
          </p:cNvSpPr>
          <p:nvPr>
            <p:ph idx="1"/>
          </p:nvPr>
        </p:nvSpPr>
        <p:spPr/>
        <p:txBody>
          <a:bodyPr>
            <a:normAutofit fontScale="92500"/>
          </a:bodyPr>
          <a:lstStyle/>
          <a:p>
            <a:r>
              <a:rPr lang="en-US" dirty="0"/>
              <a:t>1. </a:t>
            </a:r>
            <a:r>
              <a:rPr lang="en-US" sz="2400" dirty="0"/>
              <a:t>How do these needs affect a student’s performance in the classroom?</a:t>
            </a:r>
          </a:p>
          <a:p>
            <a:r>
              <a:rPr lang="en-US" sz="2400" dirty="0"/>
              <a:t>2. Can higher level needs be accomplished if lower-level needs are not met?</a:t>
            </a:r>
          </a:p>
          <a:p>
            <a:r>
              <a:rPr lang="en-US" sz="2400" dirty="0"/>
              <a:t>3. How does Maslow’s Theory affect a teacher’s performance in the classroom?</a:t>
            </a:r>
          </a:p>
          <a:p>
            <a:r>
              <a:rPr lang="en-US" sz="2400" dirty="0"/>
              <a:t>4. What efforts do schools make to ensure that the physiological and psychological needs of students are met? Of the teaching staff?</a:t>
            </a:r>
          </a:p>
          <a:p>
            <a:r>
              <a:rPr lang="en-US" sz="2400" dirty="0"/>
              <a:t>5. Will this knowledge add to or enhance your ability to deliver better instruction to your students?</a:t>
            </a:r>
          </a:p>
          <a:p>
            <a:endParaRPr lang="en-US" dirty="0"/>
          </a:p>
        </p:txBody>
      </p:sp>
    </p:spTree>
    <p:extLst>
      <p:ext uri="{BB962C8B-B14F-4D97-AF65-F5344CB8AC3E}">
        <p14:creationId xmlns:p14="http://schemas.microsoft.com/office/powerpoint/2010/main" val="64772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E281-E7C5-0F0A-FA59-31533A1782E5}"/>
              </a:ext>
            </a:extLst>
          </p:cNvPr>
          <p:cNvSpPr>
            <a:spLocks noGrp="1"/>
          </p:cNvSpPr>
          <p:nvPr>
            <p:ph type="title"/>
          </p:nvPr>
        </p:nvSpPr>
        <p:spPr/>
        <p:txBody>
          <a:bodyPr/>
          <a:lstStyle/>
          <a:p>
            <a:pPr algn="ctr"/>
            <a:r>
              <a:rPr lang="en-US" dirty="0"/>
              <a:t>Changing Our Mindsets</a:t>
            </a:r>
            <a:br>
              <a:rPr lang="en-US" dirty="0"/>
            </a:br>
            <a:r>
              <a:rPr lang="en-US" sz="2800" dirty="0"/>
              <a:t>(Souza &amp; Tomlinson, 2011)</a:t>
            </a:r>
          </a:p>
        </p:txBody>
      </p:sp>
      <p:sp>
        <p:nvSpPr>
          <p:cNvPr id="3" name="Content Placeholder 2">
            <a:extLst>
              <a:ext uri="{FF2B5EF4-FFF2-40B4-BE49-F238E27FC236}">
                <a16:creationId xmlns:a16="http://schemas.microsoft.com/office/drawing/2014/main" id="{FBF0902C-2A6C-6D2B-F229-F2E6639C7AB0}"/>
              </a:ext>
            </a:extLst>
          </p:cNvPr>
          <p:cNvSpPr>
            <a:spLocks noGrp="1"/>
          </p:cNvSpPr>
          <p:nvPr>
            <p:ph idx="1"/>
          </p:nvPr>
        </p:nvSpPr>
        <p:spPr/>
        <p:txBody>
          <a:bodyPr>
            <a:normAutofit fontScale="92500" lnSpcReduction="10000"/>
          </a:bodyPr>
          <a:lstStyle/>
          <a:p>
            <a:r>
              <a:rPr lang="en-US" dirty="0"/>
              <a:t>1. Mindsets form very early in life, often influenced by our environments but also determined by our natural pre-programmed inclinations. (nature vs. nurture)</a:t>
            </a:r>
          </a:p>
          <a:p>
            <a:r>
              <a:rPr lang="en-US" dirty="0"/>
              <a:t>2. Our environments and experiences early in life determine whether natural skill sets are manifest or if they remain latent.</a:t>
            </a:r>
          </a:p>
          <a:p>
            <a:r>
              <a:rPr lang="en-US" dirty="0"/>
              <a:t>3. When nature and nurture work in harmony, we achieve a sense of self-realization and fulfilment. (#5 on Maslow’s </a:t>
            </a:r>
            <a:r>
              <a:rPr lang="en-US" dirty="0" err="1"/>
              <a:t>Hierachy</a:t>
            </a:r>
            <a:r>
              <a:rPr lang="en-US" dirty="0"/>
              <a:t>)</a:t>
            </a:r>
          </a:p>
          <a:p>
            <a:r>
              <a:rPr lang="en-US" dirty="0"/>
              <a:t>4. It is our job as teachers and administrative staff to ensure that each and every student ultimately achieves need  #5 . It is our purpose. The closer we get to this, the closer we get to reaching #5 for ourselves. If that is not the case for you, you are in the wrong profession.</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99741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26BE-24C9-8E4B-2F47-92D04C473EB4}"/>
              </a:ext>
            </a:extLst>
          </p:cNvPr>
          <p:cNvSpPr>
            <a:spLocks noGrp="1"/>
          </p:cNvSpPr>
          <p:nvPr>
            <p:ph type="title"/>
          </p:nvPr>
        </p:nvSpPr>
        <p:spPr/>
        <p:txBody>
          <a:bodyPr/>
          <a:lstStyle/>
          <a:p>
            <a:pPr algn="ctr"/>
            <a:r>
              <a:rPr lang="en-US" dirty="0"/>
              <a:t> Changing Mindsets</a:t>
            </a:r>
          </a:p>
        </p:txBody>
      </p:sp>
      <p:sp>
        <p:nvSpPr>
          <p:cNvPr id="3" name="Content Placeholder 2">
            <a:extLst>
              <a:ext uri="{FF2B5EF4-FFF2-40B4-BE49-F238E27FC236}">
                <a16:creationId xmlns:a16="http://schemas.microsoft.com/office/drawing/2014/main" id="{93B69BF5-9DE2-712E-EEF2-A877C73444D3}"/>
              </a:ext>
            </a:extLst>
          </p:cNvPr>
          <p:cNvSpPr>
            <a:spLocks noGrp="1"/>
          </p:cNvSpPr>
          <p:nvPr>
            <p:ph idx="1"/>
          </p:nvPr>
        </p:nvSpPr>
        <p:spPr/>
        <p:txBody>
          <a:bodyPr>
            <a:normAutofit fontScale="92500" lnSpcReduction="20000"/>
          </a:bodyPr>
          <a:lstStyle/>
          <a:p>
            <a:r>
              <a:rPr lang="en-US" dirty="0"/>
              <a:t>1. Helping each and every student reach #5 in the hierarchy, is not realistic. Perfection rarely is, but that does not mean it should not be our goal.</a:t>
            </a:r>
          </a:p>
          <a:p>
            <a:r>
              <a:rPr lang="en-US" dirty="0"/>
              <a:t>2. When new information is consistent and compatible with our old knowledge, we tend to embrace it. New information that does not is rejected and rarely is given serious consideration. Why? Because it challenges need #2. The New is often uncomfortable. We humans tend to love the security of the well-known. This creates our mindset.</a:t>
            </a:r>
          </a:p>
          <a:p>
            <a:r>
              <a:rPr lang="en-US" dirty="0"/>
              <a:t>3. The older we become, the more rooted out mindset, and the more difficult they are to alter.</a:t>
            </a:r>
          </a:p>
          <a:p>
            <a:r>
              <a:rPr lang="en-US" dirty="0"/>
              <a:t>Only when an individual is highly motivated and applies consistent long-term effort are modifications possible.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0712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C33D-08DF-63C3-B266-5ABC9F9C950C}"/>
              </a:ext>
            </a:extLst>
          </p:cNvPr>
          <p:cNvSpPr>
            <a:spLocks noGrp="1"/>
          </p:cNvSpPr>
          <p:nvPr>
            <p:ph type="title"/>
          </p:nvPr>
        </p:nvSpPr>
        <p:spPr/>
        <p:txBody>
          <a:bodyPr/>
          <a:lstStyle/>
          <a:p>
            <a:pPr algn="ctr"/>
            <a:r>
              <a:rPr lang="en-US" dirty="0"/>
              <a:t>Changing Mindsets</a:t>
            </a:r>
          </a:p>
        </p:txBody>
      </p:sp>
      <p:sp>
        <p:nvSpPr>
          <p:cNvPr id="3" name="Content Placeholder 2">
            <a:extLst>
              <a:ext uri="{FF2B5EF4-FFF2-40B4-BE49-F238E27FC236}">
                <a16:creationId xmlns:a16="http://schemas.microsoft.com/office/drawing/2014/main" id="{9B47784B-178A-51D4-6783-6FCFC734AF84}"/>
              </a:ext>
            </a:extLst>
          </p:cNvPr>
          <p:cNvSpPr>
            <a:spLocks noGrp="1"/>
          </p:cNvSpPr>
          <p:nvPr>
            <p:ph idx="1"/>
          </p:nvPr>
        </p:nvSpPr>
        <p:spPr/>
        <p:txBody>
          <a:bodyPr>
            <a:normAutofit fontScale="92500" lnSpcReduction="20000"/>
          </a:bodyPr>
          <a:lstStyle/>
          <a:p>
            <a:r>
              <a:rPr lang="en-US" dirty="0"/>
              <a:t>1. If no learning is taking place, chances are it’s the teachers’ fault, not the students.</a:t>
            </a:r>
          </a:p>
          <a:p>
            <a:r>
              <a:rPr lang="en-US" dirty="0"/>
              <a:t>2. If Maslow’s #5 is not being achieved, it’s because the is a problem in #1,#2,#3, or #4.</a:t>
            </a:r>
          </a:p>
          <a:p>
            <a:r>
              <a:rPr lang="en-US" dirty="0"/>
              <a:t>3. As teachers, we may little control over #1, but we have massive influence over #2,#3, and #4.</a:t>
            </a:r>
          </a:p>
          <a:p>
            <a:r>
              <a:rPr lang="en-US" dirty="0"/>
              <a:t>Teachers need to modify their instructional approaches by diversifying their teaching methods to accommodate a variety of learning styles.</a:t>
            </a:r>
          </a:p>
          <a:p>
            <a:r>
              <a:rPr lang="en-US" dirty="0"/>
              <a:t>Remember, our teaching methods often reflect our own intelligence type and learning style.  Changing mindsets means adopting methods that appeal to a learning style that does not match our own skill set. That requires leaving our own comfort </a:t>
            </a:r>
            <a:r>
              <a:rPr lang="en-US" dirty="0" err="1"/>
              <a:t>zone.That</a:t>
            </a:r>
            <a:r>
              <a:rPr lang="en-US" dirty="0"/>
              <a:t> can be scary.</a:t>
            </a:r>
          </a:p>
        </p:txBody>
      </p:sp>
    </p:spTree>
    <p:extLst>
      <p:ext uri="{BB962C8B-B14F-4D97-AF65-F5344CB8AC3E}">
        <p14:creationId xmlns:p14="http://schemas.microsoft.com/office/powerpoint/2010/main" val="397224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26F4-2B12-6F2A-DE27-CE7AC979746C}"/>
              </a:ext>
            </a:extLst>
          </p:cNvPr>
          <p:cNvSpPr>
            <a:spLocks noGrp="1"/>
          </p:cNvSpPr>
          <p:nvPr>
            <p:ph type="title"/>
          </p:nvPr>
        </p:nvSpPr>
        <p:spPr/>
        <p:txBody>
          <a:bodyPr/>
          <a:lstStyle/>
          <a:p>
            <a:pPr algn="ctr"/>
            <a:r>
              <a:rPr lang="en-US" dirty="0"/>
              <a:t>Differentiating Instruction</a:t>
            </a:r>
          </a:p>
        </p:txBody>
      </p:sp>
      <p:sp>
        <p:nvSpPr>
          <p:cNvPr id="3" name="Content Placeholder 2">
            <a:extLst>
              <a:ext uri="{FF2B5EF4-FFF2-40B4-BE49-F238E27FC236}">
                <a16:creationId xmlns:a16="http://schemas.microsoft.com/office/drawing/2014/main" id="{0A0D5DA8-771F-1DD2-230F-98C0412E70BE}"/>
              </a:ext>
            </a:extLst>
          </p:cNvPr>
          <p:cNvSpPr>
            <a:spLocks noGrp="1"/>
          </p:cNvSpPr>
          <p:nvPr>
            <p:ph idx="1"/>
          </p:nvPr>
        </p:nvSpPr>
        <p:spPr/>
        <p:txBody>
          <a:bodyPr/>
          <a:lstStyle/>
          <a:p>
            <a:r>
              <a:rPr lang="en-US" dirty="0"/>
              <a:t>1. Now that we know that there are different kinds of intelligences and that these different types of intelligences affect learning style, how do we apply this knowledge in the classroom.</a:t>
            </a:r>
          </a:p>
          <a:p>
            <a:r>
              <a:rPr lang="en-US" dirty="0"/>
              <a:t>Some of us may already be doing this. Give some examples of how we appeal to students of different intelligence types and learning styles.</a:t>
            </a:r>
          </a:p>
          <a:p>
            <a:r>
              <a:rPr lang="en-US" dirty="0"/>
              <a:t>3. If we are not already doing this, what are some things we can change to make this happen?</a:t>
            </a:r>
          </a:p>
          <a:p>
            <a:r>
              <a:rPr lang="en-US" dirty="0"/>
              <a:t>4. How can the administration help?</a:t>
            </a:r>
          </a:p>
          <a:p>
            <a:endParaRPr lang="en-US" dirty="0"/>
          </a:p>
        </p:txBody>
      </p:sp>
    </p:spTree>
    <p:extLst>
      <p:ext uri="{BB962C8B-B14F-4D97-AF65-F5344CB8AC3E}">
        <p14:creationId xmlns:p14="http://schemas.microsoft.com/office/powerpoint/2010/main" val="151757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6E68-E356-510E-30C5-E02151301395}"/>
              </a:ext>
            </a:extLst>
          </p:cNvPr>
          <p:cNvSpPr>
            <a:spLocks noGrp="1"/>
          </p:cNvSpPr>
          <p:nvPr>
            <p:ph type="title"/>
          </p:nvPr>
        </p:nvSpPr>
        <p:spPr/>
        <p:txBody>
          <a:bodyPr/>
          <a:lstStyle/>
          <a:p>
            <a:r>
              <a:rPr lang="en-US" dirty="0"/>
              <a:t>                American English Pathway</a:t>
            </a:r>
          </a:p>
        </p:txBody>
      </p:sp>
      <p:sp>
        <p:nvSpPr>
          <p:cNvPr id="3" name="Content Placeholder 2">
            <a:extLst>
              <a:ext uri="{FF2B5EF4-FFF2-40B4-BE49-F238E27FC236}">
                <a16:creationId xmlns:a16="http://schemas.microsoft.com/office/drawing/2014/main" id="{0606E81C-2F11-4855-B228-2A2C8159212A}"/>
              </a:ext>
            </a:extLst>
          </p:cNvPr>
          <p:cNvSpPr>
            <a:spLocks noGrp="1"/>
          </p:cNvSpPr>
          <p:nvPr>
            <p:ph idx="1"/>
          </p:nvPr>
        </p:nvSpPr>
        <p:spPr/>
        <p:txBody>
          <a:bodyPr/>
          <a:lstStyle/>
          <a:p>
            <a:pPr marL="0" indent="0">
              <a:buNone/>
            </a:pPr>
            <a:r>
              <a:rPr lang="en-US" dirty="0"/>
              <a:t>                                                           Teacher Training Series</a:t>
            </a:r>
          </a:p>
          <a:p>
            <a:endParaRPr lang="en-US" dirty="0"/>
          </a:p>
          <a:p>
            <a:pPr marL="0" indent="0">
              <a:buNone/>
            </a:pPr>
            <a:r>
              <a:rPr lang="en-US" dirty="0"/>
              <a:t>                                            Property of American English Pathway</a:t>
            </a:r>
          </a:p>
          <a:p>
            <a:pPr marL="0" indent="0">
              <a:buNone/>
            </a:pPr>
            <a:r>
              <a:rPr lang="en-US" dirty="0"/>
              <a:t>                                                                  Copyright 2021</a:t>
            </a:r>
          </a:p>
        </p:txBody>
      </p:sp>
      <p:pic>
        <p:nvPicPr>
          <p:cNvPr id="5" name="Picture 4" descr="A blue rectangular sign with a person holding a book&#10;&#10;AI-generated content may be incorrect.">
            <a:extLst>
              <a:ext uri="{FF2B5EF4-FFF2-40B4-BE49-F238E27FC236}">
                <a16:creationId xmlns:a16="http://schemas.microsoft.com/office/drawing/2014/main" id="{CEC649B1-497D-DF43-F59B-13A0E18DA7A3}"/>
              </a:ext>
            </a:extLst>
          </p:cNvPr>
          <p:cNvPicPr>
            <a:picLocks noChangeAspect="1"/>
          </p:cNvPicPr>
          <p:nvPr/>
        </p:nvPicPr>
        <p:blipFill>
          <a:blip r:embed="rId2"/>
          <a:stretch>
            <a:fillRect/>
          </a:stretch>
        </p:blipFill>
        <p:spPr>
          <a:xfrm>
            <a:off x="5358810" y="4444409"/>
            <a:ext cx="1109329" cy="831997"/>
          </a:xfrm>
          <a:prstGeom prst="rect">
            <a:avLst/>
          </a:prstGeom>
        </p:spPr>
      </p:pic>
    </p:spTree>
    <p:extLst>
      <p:ext uri="{BB962C8B-B14F-4D97-AF65-F5344CB8AC3E}">
        <p14:creationId xmlns:p14="http://schemas.microsoft.com/office/powerpoint/2010/main" val="163378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CD56-FABD-DE29-FFBD-DA6029E765B4}"/>
              </a:ext>
            </a:extLst>
          </p:cNvPr>
          <p:cNvSpPr>
            <a:spLocks noGrp="1"/>
          </p:cNvSpPr>
          <p:nvPr>
            <p:ph type="title"/>
          </p:nvPr>
        </p:nvSpPr>
        <p:spPr/>
        <p:txBody>
          <a:bodyPr>
            <a:normAutofit/>
          </a:bodyPr>
          <a:lstStyle/>
          <a:p>
            <a:r>
              <a:rPr lang="en-US" dirty="0"/>
              <a:t>What do these personal experiences tell us about </a:t>
            </a:r>
            <a:r>
              <a:rPr lang="en-US"/>
              <a:t>learning and teaching?</a:t>
            </a:r>
            <a:endParaRPr lang="en-US" dirty="0"/>
          </a:p>
        </p:txBody>
      </p:sp>
      <p:sp>
        <p:nvSpPr>
          <p:cNvPr id="3" name="Content Placeholder 2">
            <a:extLst>
              <a:ext uri="{FF2B5EF4-FFF2-40B4-BE49-F238E27FC236}">
                <a16:creationId xmlns:a16="http://schemas.microsoft.com/office/drawing/2014/main" id="{78ABC1D5-FEDE-CB91-AB2A-A15D0AB0DFAE}"/>
              </a:ext>
            </a:extLst>
          </p:cNvPr>
          <p:cNvSpPr>
            <a:spLocks noGrp="1"/>
          </p:cNvSpPr>
          <p:nvPr>
            <p:ph idx="1"/>
          </p:nvPr>
        </p:nvSpPr>
        <p:spPr/>
        <p:txBody>
          <a:bodyPr>
            <a:normAutofit lnSpcReduction="10000"/>
          </a:bodyPr>
          <a:lstStyle/>
          <a:p>
            <a:r>
              <a:rPr lang="en-US" dirty="0"/>
              <a:t>1. My father always would say that he was not an intelligent man. He struggled in school. He never finished reading a book in his entire life until he was retired and in his 70s.</a:t>
            </a:r>
          </a:p>
          <a:p>
            <a:r>
              <a:rPr lang="en-US" dirty="0"/>
              <a:t>2. Yet he was able to take apart a car engine and reassemble it at 16 years old.</a:t>
            </a:r>
          </a:p>
          <a:p>
            <a:r>
              <a:rPr lang="en-US" dirty="0"/>
              <a:t>3. In hos 50’s, as a foreman in a factory, when a machine would break down, mechanical engineers with Masters degrees would often consult him about the problem.</a:t>
            </a:r>
          </a:p>
          <a:p>
            <a:r>
              <a:rPr lang="en-US" dirty="0"/>
              <a:t>This begs the question. Was my father who barely passed high school, who hated reading and who had no technical train right?  Was he right about his intelligence.</a:t>
            </a:r>
          </a:p>
          <a:p>
            <a:pPr marL="0" indent="0">
              <a:buNone/>
            </a:pPr>
            <a:endParaRPr lang="en-US" dirty="0"/>
          </a:p>
        </p:txBody>
      </p:sp>
    </p:spTree>
    <p:extLst>
      <p:ext uri="{BB962C8B-B14F-4D97-AF65-F5344CB8AC3E}">
        <p14:creationId xmlns:p14="http://schemas.microsoft.com/office/powerpoint/2010/main" val="208339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DD61-C310-D5C4-DC49-0688A7E0AB5A}"/>
              </a:ext>
            </a:extLst>
          </p:cNvPr>
          <p:cNvSpPr>
            <a:spLocks noGrp="1"/>
          </p:cNvSpPr>
          <p:nvPr>
            <p:ph type="title"/>
          </p:nvPr>
        </p:nvSpPr>
        <p:spPr/>
        <p:txBody>
          <a:bodyPr/>
          <a:lstStyle/>
          <a:p>
            <a:r>
              <a:rPr lang="en-US" dirty="0"/>
              <a:t>Are people who are good with language and reading comprehension intelligent?</a:t>
            </a:r>
          </a:p>
        </p:txBody>
      </p:sp>
      <p:sp>
        <p:nvSpPr>
          <p:cNvPr id="3" name="Content Placeholder 2">
            <a:extLst>
              <a:ext uri="{FF2B5EF4-FFF2-40B4-BE49-F238E27FC236}">
                <a16:creationId xmlns:a16="http://schemas.microsoft.com/office/drawing/2014/main" id="{DFCD5EEE-DB86-070B-E049-CAC133E7101F}"/>
              </a:ext>
            </a:extLst>
          </p:cNvPr>
          <p:cNvSpPr>
            <a:spLocks noGrp="1"/>
          </p:cNvSpPr>
          <p:nvPr>
            <p:ph idx="1"/>
          </p:nvPr>
        </p:nvSpPr>
        <p:spPr/>
        <p:txBody>
          <a:bodyPr>
            <a:normAutofit lnSpcReduction="10000"/>
          </a:bodyPr>
          <a:lstStyle/>
          <a:p>
            <a:r>
              <a:rPr lang="en-US" dirty="0"/>
              <a:t>At the university, my Humanities professor, as a final exam, asked the class to analyze two works of  literature we had read. Two works, by two different authors representing the Romantic period of literature.</a:t>
            </a:r>
          </a:p>
          <a:p>
            <a:r>
              <a:rPr lang="en-US" dirty="0"/>
              <a:t>The assignment was to analyze and explain the similarities in the works that represented recognized traits of that period. When the test essays came back, I had an A+. The girl next to me a C+.</a:t>
            </a:r>
          </a:p>
          <a:p>
            <a:r>
              <a:rPr lang="en-US" dirty="0"/>
              <a:t>Frustrated, she turned and asked me to explain how they were similar and how they represented that period of literature. After I finished, she asked “how do you see all this?” I answered, “how do you not see it?”</a:t>
            </a:r>
          </a:p>
          <a:p>
            <a:endParaRPr lang="en-US" dirty="0"/>
          </a:p>
        </p:txBody>
      </p:sp>
    </p:spTree>
    <p:extLst>
      <p:ext uri="{BB962C8B-B14F-4D97-AF65-F5344CB8AC3E}">
        <p14:creationId xmlns:p14="http://schemas.microsoft.com/office/powerpoint/2010/main" val="271448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6550-4496-37AF-2078-AA3CD857059E}"/>
              </a:ext>
            </a:extLst>
          </p:cNvPr>
          <p:cNvSpPr>
            <a:spLocks noGrp="1"/>
          </p:cNvSpPr>
          <p:nvPr>
            <p:ph type="title"/>
          </p:nvPr>
        </p:nvSpPr>
        <p:spPr/>
        <p:txBody>
          <a:bodyPr/>
          <a:lstStyle/>
          <a:p>
            <a:r>
              <a:rPr lang="en-US" dirty="0"/>
              <a:t>Are teachers biased and prejudiced?</a:t>
            </a:r>
          </a:p>
        </p:txBody>
      </p:sp>
      <p:sp>
        <p:nvSpPr>
          <p:cNvPr id="3" name="Content Placeholder 2">
            <a:extLst>
              <a:ext uri="{FF2B5EF4-FFF2-40B4-BE49-F238E27FC236}">
                <a16:creationId xmlns:a16="http://schemas.microsoft.com/office/drawing/2014/main" id="{0F9CEEC5-3219-1F58-EF98-2C92020EDA16}"/>
              </a:ext>
            </a:extLst>
          </p:cNvPr>
          <p:cNvSpPr>
            <a:spLocks noGrp="1"/>
          </p:cNvSpPr>
          <p:nvPr>
            <p:ph idx="1"/>
          </p:nvPr>
        </p:nvSpPr>
        <p:spPr/>
        <p:txBody>
          <a:bodyPr/>
          <a:lstStyle/>
          <a:p>
            <a:r>
              <a:rPr lang="en-US" dirty="0"/>
              <a:t>As an English teacher,  I was sitting at lunch complaining about a student who always did poorly in my class.</a:t>
            </a:r>
          </a:p>
          <a:p>
            <a:r>
              <a:rPr lang="en-US" dirty="0"/>
              <a:t>The History teacher was surprised and replied that the same student was outstanding in his class.</a:t>
            </a:r>
          </a:p>
          <a:p>
            <a:r>
              <a:rPr lang="en-US" dirty="0"/>
              <a:t>I then mention my best student, a female, who I explained was doing amazingly well and continued praising how good she was. The History teacher reacted very puzzled saying she was one of his worst students,</a:t>
            </a:r>
          </a:p>
          <a:p>
            <a:r>
              <a:rPr lang="en-US" dirty="0"/>
              <a:t>How do we account for this discrepancy ?</a:t>
            </a:r>
          </a:p>
        </p:txBody>
      </p:sp>
    </p:spTree>
    <p:extLst>
      <p:ext uri="{BB962C8B-B14F-4D97-AF65-F5344CB8AC3E}">
        <p14:creationId xmlns:p14="http://schemas.microsoft.com/office/powerpoint/2010/main" val="274222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45F1-7C18-1A3B-7BBA-D7E8CB6DEB1F}"/>
              </a:ext>
            </a:extLst>
          </p:cNvPr>
          <p:cNvSpPr>
            <a:spLocks noGrp="1"/>
          </p:cNvSpPr>
          <p:nvPr>
            <p:ph type="title"/>
          </p:nvPr>
        </p:nvSpPr>
        <p:spPr/>
        <p:txBody>
          <a:bodyPr/>
          <a:lstStyle/>
          <a:p>
            <a:r>
              <a:rPr lang="en-US" dirty="0"/>
              <a:t>             Multiple Intelligence Theory </a:t>
            </a:r>
            <a:br>
              <a:rPr lang="en-US" dirty="0"/>
            </a:br>
            <a:r>
              <a:rPr lang="en-US" dirty="0"/>
              <a:t>                           </a:t>
            </a:r>
            <a:r>
              <a:rPr lang="en-US" sz="2800" dirty="0"/>
              <a:t>(Gardner, 2000)</a:t>
            </a:r>
          </a:p>
        </p:txBody>
      </p:sp>
      <p:sp>
        <p:nvSpPr>
          <p:cNvPr id="3" name="Content Placeholder 2">
            <a:extLst>
              <a:ext uri="{FF2B5EF4-FFF2-40B4-BE49-F238E27FC236}">
                <a16:creationId xmlns:a16="http://schemas.microsoft.com/office/drawing/2014/main" id="{0BDA8525-994B-4D6E-43CA-03CDC2BC9958}"/>
              </a:ext>
            </a:extLst>
          </p:cNvPr>
          <p:cNvSpPr>
            <a:spLocks noGrp="1"/>
          </p:cNvSpPr>
          <p:nvPr>
            <p:ph idx="1"/>
          </p:nvPr>
        </p:nvSpPr>
        <p:spPr/>
        <p:txBody>
          <a:bodyPr>
            <a:normAutofit lnSpcReduction="10000"/>
          </a:bodyPr>
          <a:lstStyle/>
          <a:p>
            <a:r>
              <a:rPr lang="en-US" dirty="0"/>
              <a:t>1</a:t>
            </a:r>
            <a:r>
              <a:rPr lang="en-US" sz="1800" dirty="0"/>
              <a:t>. Linguistic- visualizing word and the ability to express.</a:t>
            </a:r>
          </a:p>
          <a:p>
            <a:r>
              <a:rPr lang="en-US" sz="1800" dirty="0"/>
              <a:t>2. Logical Mathematical- quantifying things</a:t>
            </a:r>
          </a:p>
          <a:p>
            <a:r>
              <a:rPr lang="en-US" sz="1800" dirty="0"/>
              <a:t>3. Spatial- visualizing the world in 3D</a:t>
            </a:r>
          </a:p>
          <a:p>
            <a:r>
              <a:rPr lang="en-US" sz="1800" dirty="0"/>
              <a:t>4. Musical- discerning sound (pitch, tone, rhythm etc.)</a:t>
            </a:r>
          </a:p>
          <a:p>
            <a:r>
              <a:rPr lang="en-US" sz="1800" dirty="0"/>
              <a:t>5. Bodily-kinesthetic- coordinating mind and body</a:t>
            </a:r>
          </a:p>
          <a:p>
            <a:r>
              <a:rPr lang="en-US" sz="1800" dirty="0"/>
              <a:t>6. Intrapersonal- deep understanding of self</a:t>
            </a:r>
          </a:p>
          <a:p>
            <a:r>
              <a:rPr lang="en-US" sz="1800" dirty="0"/>
              <a:t>7. Interpersonal- strong empathetic impulses</a:t>
            </a:r>
          </a:p>
          <a:p>
            <a:r>
              <a:rPr lang="en-US" sz="1800" dirty="0"/>
              <a:t>8. Naturalistic- deep understanding of nature and living organisms</a:t>
            </a:r>
          </a:p>
          <a:p>
            <a:endParaRPr lang="en-US" dirty="0"/>
          </a:p>
          <a:p>
            <a:endParaRPr lang="en-US" dirty="0"/>
          </a:p>
        </p:txBody>
      </p:sp>
    </p:spTree>
    <p:extLst>
      <p:ext uri="{BB962C8B-B14F-4D97-AF65-F5344CB8AC3E}">
        <p14:creationId xmlns:p14="http://schemas.microsoft.com/office/powerpoint/2010/main" val="212013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E5BB-6C4A-DADA-B8BB-4929C8E8368C}"/>
              </a:ext>
            </a:extLst>
          </p:cNvPr>
          <p:cNvSpPr>
            <a:spLocks noGrp="1"/>
          </p:cNvSpPr>
          <p:nvPr>
            <p:ph type="title"/>
          </p:nvPr>
        </p:nvSpPr>
        <p:spPr/>
        <p:txBody>
          <a:bodyPr/>
          <a:lstStyle/>
          <a:p>
            <a:r>
              <a:rPr lang="en-US" dirty="0"/>
              <a:t>     Multiple Intelligence Theory Explains </a:t>
            </a:r>
            <a:br>
              <a:rPr lang="en-US" dirty="0"/>
            </a:br>
            <a:r>
              <a:rPr lang="en-US" dirty="0"/>
              <a:t>                      Situations 1 &amp; 2.</a:t>
            </a:r>
          </a:p>
        </p:txBody>
      </p:sp>
      <p:sp>
        <p:nvSpPr>
          <p:cNvPr id="3" name="Content Placeholder 2">
            <a:extLst>
              <a:ext uri="{FF2B5EF4-FFF2-40B4-BE49-F238E27FC236}">
                <a16:creationId xmlns:a16="http://schemas.microsoft.com/office/drawing/2014/main" id="{0F317D76-4DB8-DE68-1AE3-B6E9AA81062A}"/>
              </a:ext>
            </a:extLst>
          </p:cNvPr>
          <p:cNvSpPr>
            <a:spLocks noGrp="1"/>
          </p:cNvSpPr>
          <p:nvPr>
            <p:ph idx="1"/>
          </p:nvPr>
        </p:nvSpPr>
        <p:spPr/>
        <p:txBody>
          <a:bodyPr/>
          <a:lstStyle/>
          <a:p>
            <a:pPr marL="0" indent="0">
              <a:buNone/>
            </a:pPr>
            <a:r>
              <a:rPr lang="en-US" dirty="0"/>
              <a:t>*  Are all types of intelligences valued equally?</a:t>
            </a:r>
          </a:p>
          <a:p>
            <a:r>
              <a:rPr lang="en-US" dirty="0"/>
              <a:t>What types of intelligence are valued most?</a:t>
            </a:r>
          </a:p>
          <a:p>
            <a:r>
              <a:rPr lang="en-US" dirty="0"/>
              <a:t>When evaluating students, do we limit which ones we nurture and promote in our schools?</a:t>
            </a:r>
          </a:p>
          <a:p>
            <a:r>
              <a:rPr lang="en-US" dirty="0"/>
              <a:t>Which type of intelligence was my father? Where do I fall in?</a:t>
            </a:r>
          </a:p>
          <a:p>
            <a:r>
              <a:rPr lang="en-US" dirty="0"/>
              <a:t>Which one are you?</a:t>
            </a:r>
          </a:p>
          <a:p>
            <a:r>
              <a:rPr lang="en-US" dirty="0"/>
              <a:t>Does the type of intelligence you have influence the way you teach?</a:t>
            </a:r>
          </a:p>
          <a:p>
            <a:endParaRPr lang="en-US" dirty="0"/>
          </a:p>
          <a:p>
            <a:endParaRPr lang="en-US" dirty="0"/>
          </a:p>
          <a:p>
            <a:endParaRPr lang="en-US" dirty="0"/>
          </a:p>
        </p:txBody>
      </p:sp>
    </p:spTree>
    <p:extLst>
      <p:ext uri="{BB962C8B-B14F-4D97-AF65-F5344CB8AC3E}">
        <p14:creationId xmlns:p14="http://schemas.microsoft.com/office/powerpoint/2010/main" val="148263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6F43-503E-F5A0-1116-49AD771B2A32}"/>
              </a:ext>
            </a:extLst>
          </p:cNvPr>
          <p:cNvSpPr>
            <a:spLocks noGrp="1"/>
          </p:cNvSpPr>
          <p:nvPr>
            <p:ph type="title"/>
          </p:nvPr>
        </p:nvSpPr>
        <p:spPr/>
        <p:txBody>
          <a:bodyPr/>
          <a:lstStyle/>
          <a:p>
            <a:r>
              <a:rPr lang="en-US" dirty="0"/>
              <a:t>                          Learning Styles</a:t>
            </a:r>
            <a:br>
              <a:rPr lang="en-US" dirty="0"/>
            </a:br>
            <a:r>
              <a:rPr lang="en-US" dirty="0"/>
              <a:t>                              </a:t>
            </a:r>
            <a:r>
              <a:rPr lang="en-US" sz="2800" dirty="0"/>
              <a:t>(</a:t>
            </a:r>
            <a:r>
              <a:rPr lang="en-US" sz="2800" dirty="0" err="1"/>
              <a:t>Teachable.com</a:t>
            </a:r>
            <a:r>
              <a:rPr lang="en-US" sz="2800" dirty="0"/>
              <a:t>)</a:t>
            </a:r>
          </a:p>
        </p:txBody>
      </p:sp>
      <p:sp>
        <p:nvSpPr>
          <p:cNvPr id="3" name="Content Placeholder 2">
            <a:extLst>
              <a:ext uri="{FF2B5EF4-FFF2-40B4-BE49-F238E27FC236}">
                <a16:creationId xmlns:a16="http://schemas.microsoft.com/office/drawing/2014/main" id="{F2F8B273-2EA5-4694-7CEC-E9606AD6B36C}"/>
              </a:ext>
            </a:extLst>
          </p:cNvPr>
          <p:cNvSpPr>
            <a:spLocks noGrp="1"/>
          </p:cNvSpPr>
          <p:nvPr>
            <p:ph idx="1"/>
          </p:nvPr>
        </p:nvSpPr>
        <p:spPr/>
        <p:txBody>
          <a:bodyPr>
            <a:normAutofit fontScale="92500" lnSpcReduction="20000"/>
          </a:bodyPr>
          <a:lstStyle/>
          <a:p>
            <a:r>
              <a:rPr lang="en-US" dirty="0"/>
              <a:t>1. </a:t>
            </a:r>
            <a:r>
              <a:rPr lang="en-US" sz="1800" dirty="0"/>
              <a:t>Visual Learning- Students need to see and benefit from visual aids (65%)</a:t>
            </a:r>
          </a:p>
          <a:p>
            <a:r>
              <a:rPr lang="en-US" sz="1800" dirty="0"/>
              <a:t>2. Auditory- Students need to hear the information. Benefit from lectures and through </a:t>
            </a:r>
          </a:p>
          <a:p>
            <a:pPr marL="0" indent="0">
              <a:buNone/>
            </a:pPr>
            <a:r>
              <a:rPr lang="en-US" sz="1800" dirty="0"/>
              <a:t>        discussion.</a:t>
            </a:r>
          </a:p>
          <a:p>
            <a:r>
              <a:rPr lang="en-US" sz="1800" dirty="0"/>
              <a:t>3. Reading/Writing- Students need to read text and write down their thoughts on</a:t>
            </a:r>
          </a:p>
          <a:p>
            <a:pPr marL="0" indent="0">
              <a:buNone/>
            </a:pPr>
            <a:r>
              <a:rPr lang="en-US" sz="1800" dirty="0"/>
              <a:t>        paper.</a:t>
            </a:r>
          </a:p>
          <a:p>
            <a:r>
              <a:rPr lang="en-US" sz="1800" dirty="0"/>
              <a:t>4.  Kinesthetic- Students learn by doing. They benefit from activities.</a:t>
            </a:r>
          </a:p>
          <a:p>
            <a:r>
              <a:rPr lang="en-US" sz="1800" dirty="0"/>
              <a:t>5.  Logical Learner- Students excel at logical reasoning and problem solving.</a:t>
            </a:r>
          </a:p>
          <a:p>
            <a:r>
              <a:rPr lang="en-US" sz="1800" dirty="0"/>
              <a:t>6.  Social Learners-  Prefer interpersonal approach and thrive in groups.</a:t>
            </a:r>
          </a:p>
          <a:p>
            <a:r>
              <a:rPr lang="en-US" sz="1800" dirty="0"/>
              <a:t>7.  Solitary Learners- Students prefer to study alone.  Self-motivated and enjoy autonomy.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802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2E24-E543-E3CB-54BF-AEFC89D446C4}"/>
              </a:ext>
            </a:extLst>
          </p:cNvPr>
          <p:cNvSpPr>
            <a:spLocks noGrp="1"/>
          </p:cNvSpPr>
          <p:nvPr>
            <p:ph type="title"/>
          </p:nvPr>
        </p:nvSpPr>
        <p:spPr/>
        <p:txBody>
          <a:bodyPr/>
          <a:lstStyle/>
          <a:p>
            <a:r>
              <a:rPr lang="en-US" dirty="0"/>
              <a:t>               Learning Style Observations</a:t>
            </a:r>
          </a:p>
        </p:txBody>
      </p:sp>
      <p:sp>
        <p:nvSpPr>
          <p:cNvPr id="3" name="Content Placeholder 2">
            <a:extLst>
              <a:ext uri="{FF2B5EF4-FFF2-40B4-BE49-F238E27FC236}">
                <a16:creationId xmlns:a16="http://schemas.microsoft.com/office/drawing/2014/main" id="{CEFD2028-59A5-1815-E206-64F8A5210D74}"/>
              </a:ext>
            </a:extLst>
          </p:cNvPr>
          <p:cNvSpPr>
            <a:spLocks noGrp="1"/>
          </p:cNvSpPr>
          <p:nvPr>
            <p:ph idx="1"/>
          </p:nvPr>
        </p:nvSpPr>
        <p:spPr/>
        <p:txBody>
          <a:bodyPr/>
          <a:lstStyle/>
          <a:p>
            <a:r>
              <a:rPr lang="en-US" dirty="0"/>
              <a:t>1. Can a person have more than one learning style?</a:t>
            </a:r>
          </a:p>
          <a:p>
            <a:r>
              <a:rPr lang="en-US" dirty="0"/>
              <a:t>2. Is there a correlation to between Learning Style and Intelligence type?</a:t>
            </a:r>
          </a:p>
          <a:p>
            <a:r>
              <a:rPr lang="en-US" dirty="0"/>
              <a:t>3. What is your learning style?</a:t>
            </a:r>
          </a:p>
          <a:p>
            <a:r>
              <a:rPr lang="en-US" dirty="0"/>
              <a:t>4. How does your own personal learning style affect your teaching style?</a:t>
            </a:r>
          </a:p>
          <a:p>
            <a:r>
              <a:rPr lang="en-US" dirty="0"/>
              <a:t>Most teachers’ instruction reflects their own personal learning style.  This makes sense. It’s normal to assume that what worked for you as a student will work for your students. But the result is: students who share our learning style do well in our classes and become our best students. Those with different learning styles however???</a:t>
            </a:r>
          </a:p>
        </p:txBody>
      </p:sp>
    </p:spTree>
    <p:extLst>
      <p:ext uri="{BB962C8B-B14F-4D97-AF65-F5344CB8AC3E}">
        <p14:creationId xmlns:p14="http://schemas.microsoft.com/office/powerpoint/2010/main" val="217960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0FD3-BDA1-B7D6-0151-7BFA18705473}"/>
              </a:ext>
            </a:extLst>
          </p:cNvPr>
          <p:cNvSpPr>
            <a:spLocks noGrp="1"/>
          </p:cNvSpPr>
          <p:nvPr>
            <p:ph type="title"/>
          </p:nvPr>
        </p:nvSpPr>
        <p:spPr/>
        <p:txBody>
          <a:bodyPr/>
          <a:lstStyle/>
          <a:p>
            <a:r>
              <a:rPr lang="en-US" dirty="0"/>
              <a:t>             Maslow’s Hierarchy of Needs</a:t>
            </a:r>
            <a:br>
              <a:rPr lang="en-US" dirty="0"/>
            </a:br>
            <a:r>
              <a:rPr lang="en-US" dirty="0"/>
              <a:t>                                </a:t>
            </a:r>
            <a:r>
              <a:rPr lang="en-US" sz="2800" dirty="0"/>
              <a:t>(1954)</a:t>
            </a:r>
          </a:p>
        </p:txBody>
      </p:sp>
      <p:sp>
        <p:nvSpPr>
          <p:cNvPr id="3" name="Content Placeholder 2">
            <a:extLst>
              <a:ext uri="{FF2B5EF4-FFF2-40B4-BE49-F238E27FC236}">
                <a16:creationId xmlns:a16="http://schemas.microsoft.com/office/drawing/2014/main" id="{B7FED534-C6C6-D3A5-AB83-E212A3205847}"/>
              </a:ext>
            </a:extLst>
          </p:cNvPr>
          <p:cNvSpPr>
            <a:spLocks noGrp="1"/>
          </p:cNvSpPr>
          <p:nvPr>
            <p:ph idx="1"/>
          </p:nvPr>
        </p:nvSpPr>
        <p:spPr/>
        <p:txBody>
          <a:bodyPr>
            <a:normAutofit lnSpcReduction="10000"/>
          </a:bodyPr>
          <a:lstStyle/>
          <a:p>
            <a:r>
              <a:rPr lang="en-US" dirty="0"/>
              <a:t>Before we can understand the challenges our students experience, we need to have a foundational knowledge and comprehension of human behavior. Perhaps no one has presented a more basic understanding of human behavior than Abraham Maslow.</a:t>
            </a:r>
          </a:p>
          <a:p>
            <a:r>
              <a:rPr lang="en-US" dirty="0"/>
              <a:t>Maslow suggested that there are numerous needs that people have, but that these needs can be ordered in a hierarchy from most basic to higher ordered needs.</a:t>
            </a:r>
          </a:p>
          <a:p>
            <a:r>
              <a:rPr lang="en-US" dirty="0"/>
              <a:t>He asserts that it is difficult to focus on higher ordered needs until the lower needs have been met.</a:t>
            </a:r>
          </a:p>
          <a:p>
            <a:r>
              <a:rPr lang="en-US" dirty="0"/>
              <a:t>The first two are basically physical, the next psychological, the last almost spiritual in nature.</a:t>
            </a:r>
          </a:p>
        </p:txBody>
      </p:sp>
    </p:spTree>
    <p:extLst>
      <p:ext uri="{BB962C8B-B14F-4D97-AF65-F5344CB8AC3E}">
        <p14:creationId xmlns:p14="http://schemas.microsoft.com/office/powerpoint/2010/main" val="1005513009"/>
      </p:ext>
    </p:extLst>
  </p:cSld>
  <p:clrMapOvr>
    <a:masterClrMapping/>
  </p:clrMapOvr>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BrushVTI">
  <a:themeElements>
    <a:clrScheme name="AnalogousFromLightSeedLeftStep">
      <a:dk1>
        <a:srgbClr val="000000"/>
      </a:dk1>
      <a:lt1>
        <a:srgbClr val="FFFFFF"/>
      </a:lt1>
      <a:dk2>
        <a:srgbClr val="242B41"/>
      </a:dk2>
      <a:lt2>
        <a:srgbClr val="E2E8E2"/>
      </a:lt2>
      <a:accent1>
        <a:srgbClr val="D18BD1"/>
      </a:accent1>
      <a:accent2>
        <a:srgbClr val="A471C7"/>
      </a:accent2>
      <a:accent3>
        <a:srgbClr val="978BD1"/>
      </a:accent3>
      <a:accent4>
        <a:srgbClr val="7186C7"/>
      </a:accent4>
      <a:accent5>
        <a:srgbClr val="71AAC7"/>
      </a:accent5>
      <a:accent6>
        <a:srgbClr val="65B1AB"/>
      </a:accent6>
      <a:hlink>
        <a:srgbClr val="568F57"/>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3366</TotalTime>
  <Words>1606</Words>
  <Application>Microsoft Macintosh PowerPoint</Application>
  <PresentationFormat>Widescreen</PresentationFormat>
  <Paragraphs>99</Paragraphs>
  <Slides>16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Aptos</vt:lpstr>
      <vt:lpstr>Arial</vt:lpstr>
      <vt:lpstr>Century Gothic</vt:lpstr>
      <vt:lpstr>Elephant</vt:lpstr>
      <vt:lpstr>Walbaum Display</vt:lpstr>
      <vt:lpstr>RegattaVTI</vt:lpstr>
      <vt:lpstr>BrushVTI</vt:lpstr>
      <vt:lpstr>Challenges in Teaching</vt:lpstr>
      <vt:lpstr>What do these personal experiences tell us about learning and teaching?</vt:lpstr>
      <vt:lpstr>Are people who are good with language and reading comprehension intelligent?</vt:lpstr>
      <vt:lpstr>Are teachers biased and prejudiced?</vt:lpstr>
      <vt:lpstr>             Multiple Intelligence Theory                             (Gardner, 2000)</vt:lpstr>
      <vt:lpstr>     Multiple Intelligence Theory Explains                        Situations 1 &amp; 2.</vt:lpstr>
      <vt:lpstr>                          Learning Styles                               (Teachable.com)</vt:lpstr>
      <vt:lpstr>               Learning Style Observations</vt:lpstr>
      <vt:lpstr>             Maslow’s Hierarchy of Needs                                 (1954)</vt:lpstr>
      <vt:lpstr>              Maslow’s Hierarchy of Needs                                                     (1954)</vt:lpstr>
      <vt:lpstr>   Maslow’s Theory’s Relevance to the Classroom</vt:lpstr>
      <vt:lpstr>Changing Our Mindsets (Souza &amp; Tomlinson, 2011)</vt:lpstr>
      <vt:lpstr> Changing Mindsets</vt:lpstr>
      <vt:lpstr>Changing Mindsets</vt:lpstr>
      <vt:lpstr>Differentiating Instruction</vt:lpstr>
      <vt:lpstr>                American English Pathway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stanger</dc:creator>
  <cp:lastModifiedBy>robert stanger</cp:lastModifiedBy>
  <cp:revision>19</cp:revision>
  <dcterms:created xsi:type="dcterms:W3CDTF">2024-09-12T01:57:28Z</dcterms:created>
  <dcterms:modified xsi:type="dcterms:W3CDTF">2025-04-07T17:41:05Z</dcterms:modified>
</cp:coreProperties>
</file>