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Corbel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rbel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bold.fntdata"/><Relationship Id="rId6" Type="http://schemas.openxmlformats.org/officeDocument/2006/relationships/slide" Target="slides/slide1.xml"/><Relationship Id="rId18" Type="http://schemas.openxmlformats.org/officeDocument/2006/relationships/font" Target="fonts/Corbe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fmla="val 10522" name="adj"/>
            </a:avLst>
          </a:prstGeom>
          <a:gradFill>
            <a:gsLst>
              <a:gs pos="0">
                <a:srgbClr val="4DA5D1"/>
              </a:gs>
              <a:gs pos="60000">
                <a:srgbClr val="3B82A5"/>
              </a:gs>
              <a:gs pos="100000">
                <a:srgbClr val="254F64"/>
              </a:gs>
            </a:gsLst>
            <a:lin ang="5400000" scaled="0"/>
          </a:gra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20000" kx="0" rotWithShape="0" stA="26000" stPos="0" sy="-100000" ky="0"/>
          </a:effectLst>
        </p:spPr>
        <p:txBody>
          <a:bodyPr anchorCtr="0" anchor="ctr" bIns="182875" lIns="91425" spcFirstLastPara="1" rIns="91425" wrap="square" tIns="182875">
            <a:noAutofit/>
          </a:bodyPr>
          <a:lstStyle>
            <a:lvl1pPr lvl="0" algn="ctr">
              <a:lnSpc>
                <a:spcPct val="96296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320"/>
              <a:buFont typeface="Noto Sans Symbols"/>
              <a:buNone/>
              <a:defRPr b="1" sz="5400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057400" y="4191000"/>
            <a:ext cx="50292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Noto Sans Symbols"/>
              <a:buNone/>
              <a:defRPr b="1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591670" y="793376"/>
            <a:ext cx="3807293" cy="968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orbel"/>
              <a:buNone/>
              <a:defRPr b="1" sz="3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591670" y="1748118"/>
            <a:ext cx="3807293" cy="358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4800600" y="671514"/>
            <a:ext cx="3810000" cy="4599734"/>
          </a:xfrm>
          <a:prstGeom prst="roundRect">
            <a:avLst>
              <a:gd fmla="val 4391" name="adj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1828800" y="430306"/>
            <a:ext cx="54848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2426495" y="-5556"/>
            <a:ext cx="4316411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920"/>
              <a:buChar char="●"/>
              <a:defRPr>
                <a:solidFill>
                  <a:srgbClr val="595959"/>
                </a:solidFill>
              </a:defRPr>
            </a:lvl1pPr>
            <a:lvl2pPr indent="-340360" lvl="1" marL="91440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1760"/>
              <a:buChar char="●"/>
              <a:defRPr>
                <a:solidFill>
                  <a:srgbClr val="595959"/>
                </a:solidFill>
              </a:defRPr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>
                <a:solidFill>
                  <a:srgbClr val="595959"/>
                </a:solidFill>
              </a:defRPr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>
                <a:solidFill>
                  <a:srgbClr val="595959"/>
                </a:solidFill>
              </a:defRPr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 rot="5400000">
            <a:off x="5365983" y="2496065"/>
            <a:ext cx="5736198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  <a:defRPr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1404143" y="154782"/>
            <a:ext cx="5419726" cy="639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920"/>
              <a:buChar char="●"/>
              <a:defRPr>
                <a:solidFill>
                  <a:srgbClr val="595959"/>
                </a:solidFill>
              </a:defRPr>
            </a:lvl1pPr>
            <a:lvl2pPr indent="-340360" lvl="1" marL="91440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1760"/>
              <a:buChar char="●"/>
              <a:defRPr>
                <a:solidFill>
                  <a:srgbClr val="595959"/>
                </a:solidFill>
              </a:defRPr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>
                <a:solidFill>
                  <a:srgbClr val="595959"/>
                </a:solidFill>
              </a:defRPr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>
                <a:solidFill>
                  <a:srgbClr val="595959"/>
                </a:solidFill>
              </a:defRPr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>
            <p:ph idx="2" type="pic"/>
          </p:nvPr>
        </p:nvSpPr>
        <p:spPr>
          <a:xfrm>
            <a:off x="1881187" y="631824"/>
            <a:ext cx="5407025" cy="3281363"/>
          </a:xfrm>
          <a:prstGeom prst="roundRect">
            <a:avLst>
              <a:gd fmla="val 8881" name="adj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4"/>
          <p:cNvSpPr txBox="1"/>
          <p:nvPr>
            <p:ph type="ctrTitle"/>
          </p:nvPr>
        </p:nvSpPr>
        <p:spPr>
          <a:xfrm>
            <a:off x="658368" y="4495800"/>
            <a:ext cx="782726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rbel"/>
              <a:buNone/>
              <a:defRPr b="1" sz="4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658368" y="5715000"/>
            <a:ext cx="7827264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2000">
                <a:solidFill>
                  <a:srgbClr val="595959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221132"/>
            <a:ext cx="2133600" cy="30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212541"/>
            <a:ext cx="2895600" cy="30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12541"/>
            <a:ext cx="2133600" cy="30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673100" y="2424953"/>
            <a:ext cx="7823200" cy="1474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rbel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73100" y="3913188"/>
            <a:ext cx="7823200" cy="554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Noto Sans Symbols"/>
              <a:buNone/>
              <a:defRPr b="1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11111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914400" y="1747838"/>
            <a:ext cx="3563470" cy="431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760"/>
              <a:buChar char="●"/>
              <a:defRPr sz="22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8199" y="1747838"/>
            <a:ext cx="3565526" cy="431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760"/>
              <a:buChar char="●"/>
              <a:defRPr sz="22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914398" y="1515035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914398" y="2271713"/>
            <a:ext cx="3566160" cy="3792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760"/>
              <a:buChar char="●"/>
              <a:defRPr sz="22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658471" y="1515035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4658471" y="2271713"/>
            <a:ext cx="3566160" cy="3792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760"/>
              <a:buChar char="●"/>
              <a:defRPr sz="22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11111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91670" y="793376"/>
            <a:ext cx="3794760" cy="968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orbel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800600" y="658906"/>
            <a:ext cx="3794760" cy="5405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760"/>
              <a:buChar char="●"/>
              <a:defRPr sz="2200"/>
            </a:lvl1pPr>
            <a:lvl2pPr indent="-330200" lvl="1" marL="9144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 sz="2000"/>
            </a:lvl2pPr>
            <a:lvl3pPr indent="-320039" lvl="2" marL="13716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3pPr>
            <a:lvl4pPr indent="-320039" lvl="3" marL="18288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4pPr>
            <a:lvl5pPr indent="-320039" lvl="4" marL="228600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440"/>
              <a:buChar char="●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591670" y="1748118"/>
            <a:ext cx="3794760" cy="3814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20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9FB">
                <a:alpha val="80000"/>
              </a:srgbClr>
            </a:gs>
            <a:gs pos="30000">
              <a:srgbClr val="F6F9FB">
                <a:alpha val="80000"/>
              </a:srgbClr>
            </a:gs>
            <a:gs pos="100000">
              <a:srgbClr val="B6C6D8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  <a:defRPr b="1" i="0" sz="5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036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20039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2003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gif"/><Relationship Id="rId4" Type="http://schemas.openxmlformats.org/officeDocument/2006/relationships/image" Target="../media/image30.jpg"/><Relationship Id="rId5" Type="http://schemas.openxmlformats.org/officeDocument/2006/relationships/image" Target="../media/image6.jpg"/><Relationship Id="rId6" Type="http://schemas.openxmlformats.org/officeDocument/2006/relationships/image" Target="../media/image29.png"/><Relationship Id="rId7" Type="http://schemas.openxmlformats.org/officeDocument/2006/relationships/image" Target="../media/image11.jpg"/><Relationship Id="rId8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5" Type="http://schemas.openxmlformats.org/officeDocument/2006/relationships/image" Target="../media/image10.jpg"/><Relationship Id="rId6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3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g"/><Relationship Id="rId4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gif"/><Relationship Id="rId4" Type="http://schemas.openxmlformats.org/officeDocument/2006/relationships/image" Target="../media/image26.jp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>
            <p:ph type="ctrTitle"/>
          </p:nvPr>
        </p:nvSpPr>
        <p:spPr>
          <a:xfrm>
            <a:off x="1869948" y="1664110"/>
            <a:ext cx="5404104" cy="2526890"/>
          </a:xfrm>
          <a:prstGeom prst="roundRect">
            <a:avLst>
              <a:gd fmla="val 10522" name="adj"/>
            </a:avLst>
          </a:prstGeom>
          <a:gradFill>
            <a:gsLst>
              <a:gs pos="0">
                <a:srgbClr val="4DA5D1"/>
              </a:gs>
              <a:gs pos="60000">
                <a:srgbClr val="3B82A5"/>
              </a:gs>
              <a:gs pos="100000">
                <a:srgbClr val="254F64"/>
              </a:gs>
            </a:gsLst>
            <a:lin ang="5400000" scaled="0"/>
          </a:gra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20000" kx="0" rotWithShape="0" stA="26000" stPos="0" sy="-100000" ky="0"/>
          </a:effectLst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-342900" lvl="0" marL="342900" rtl="0" algn="ctr">
              <a:lnSpc>
                <a:spcPct val="96296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320"/>
              <a:buFont typeface="Noto Sans Symbol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Understanding American Culture Series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2057400" y="4191000"/>
            <a:ext cx="50292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79999"/>
              <a:buFont typeface="Noto Sans Symbols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What is a Liberal Arts Education</a:t>
            </a:r>
            <a:endParaRPr/>
          </a:p>
        </p:txBody>
      </p:sp>
      <p:pic>
        <p:nvPicPr>
          <p:cNvPr descr="yale.jp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95640"/>
            <a:ext cx="2482746" cy="1662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duates.jpeg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8041" y="5195640"/>
            <a:ext cx="2625959" cy="1662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ity students.jpg"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0"/>
            <a:ext cx="2769403" cy="1664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Southern California_wikicc_Doheny.jpg" id="96" name="Google Shape;9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8041" y="-1"/>
            <a:ext cx="2625958" cy="166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No Limits</a:t>
            </a:r>
            <a:endParaRPr/>
          </a:p>
        </p:txBody>
      </p:sp>
      <p:grpSp>
        <p:nvGrpSpPr>
          <p:cNvPr id="240" name="Google Shape;240;p23"/>
          <p:cNvGrpSpPr/>
          <p:nvPr/>
        </p:nvGrpSpPr>
        <p:grpSpPr>
          <a:xfrm>
            <a:off x="914400" y="1748598"/>
            <a:ext cx="7313613" cy="4302190"/>
            <a:chOff x="0" y="760"/>
            <a:chExt cx="7313613" cy="4302190"/>
          </a:xfrm>
        </p:grpSpPr>
        <p:sp>
          <p:nvSpPr>
            <p:cNvPr id="241" name="Google Shape;241;p23"/>
            <p:cNvSpPr/>
            <p:nvPr/>
          </p:nvSpPr>
          <p:spPr>
            <a:xfrm>
              <a:off x="0" y="3239631"/>
              <a:ext cx="7313613" cy="1063319"/>
            </a:xfrm>
            <a:prstGeom prst="rect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0" y="3239631"/>
              <a:ext cx="7313613" cy="574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Creative Thinker</a:t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3571" y="3792557"/>
              <a:ext cx="2435490" cy="489126"/>
            </a:xfrm>
            <a:prstGeom prst="rect">
              <a:avLst/>
            </a:prstGeom>
            <a:solidFill>
              <a:srgbClr val="FBDBCA">
                <a:alpha val="89803"/>
              </a:srgbClr>
            </a:solid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3"/>
            <p:cNvSpPr txBox="1"/>
            <p:nvPr/>
          </p:nvSpPr>
          <p:spPr>
            <a:xfrm>
              <a:off x="3571" y="3792557"/>
              <a:ext cx="2435490" cy="489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Heightened awareness- you see things others fail to see</a:t>
              </a: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2439061" y="3792557"/>
              <a:ext cx="2435490" cy="489126"/>
            </a:xfrm>
            <a:prstGeom prst="rect">
              <a:avLst/>
            </a:prstGeom>
            <a:solidFill>
              <a:srgbClr val="FBDBCA">
                <a:alpha val="89803"/>
              </a:srgbClr>
            </a:solid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2439061" y="3792557"/>
              <a:ext cx="2435490" cy="489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Combine intelligence and imagination</a:t>
              </a: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4874551" y="3792557"/>
              <a:ext cx="2435490" cy="489126"/>
            </a:xfrm>
            <a:prstGeom prst="rect">
              <a:avLst/>
            </a:prstGeom>
            <a:solidFill>
              <a:srgbClr val="FBDBCA">
                <a:alpha val="89803"/>
              </a:srgbClr>
            </a:solid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3"/>
            <p:cNvSpPr txBox="1"/>
            <p:nvPr/>
          </p:nvSpPr>
          <p:spPr>
            <a:xfrm>
              <a:off x="4874551" y="3792557"/>
              <a:ext cx="2435490" cy="489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Free from the old thinking- the ability to see thing from new perspectives</a:t>
              </a: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 rot="10800000">
              <a:off x="0" y="1620196"/>
              <a:ext cx="7313613" cy="1635385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0" y="1620196"/>
              <a:ext cx="7313613" cy="574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Free thinker</a:t>
              </a: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0" y="2194216"/>
              <a:ext cx="3656806" cy="488980"/>
            </a:xfrm>
            <a:prstGeom prst="rect">
              <a:avLst/>
            </a:prstGeom>
            <a:solidFill>
              <a:srgbClr val="FBDBCA">
                <a:alpha val="89803"/>
              </a:srgbClr>
            </a:solid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 txBox="1"/>
            <p:nvPr/>
          </p:nvSpPr>
          <p:spPr>
            <a:xfrm>
              <a:off x="0" y="2194216"/>
              <a:ext cx="3656806" cy="488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Develop an understanding build on knowledge that is both broad and deep</a:t>
              </a: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3656806" y="2194216"/>
              <a:ext cx="3656806" cy="488980"/>
            </a:xfrm>
            <a:prstGeom prst="rect">
              <a:avLst/>
            </a:prstGeom>
            <a:solidFill>
              <a:srgbClr val="FBDBCA">
                <a:alpha val="89803"/>
              </a:srgbClr>
            </a:solid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3656806" y="2194216"/>
              <a:ext cx="3656806" cy="488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Free from the opinions of others- can see their strengths and weaknesses</a:t>
              </a: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 rot="10800000">
              <a:off x="0" y="760"/>
              <a:ext cx="7313613" cy="1635385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0" y="760"/>
              <a:ext cx="7313613" cy="574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Critical Thinker</a:t>
              </a: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0" y="574780"/>
              <a:ext cx="7313613" cy="488980"/>
            </a:xfrm>
            <a:prstGeom prst="rect">
              <a:avLst/>
            </a:prstGeom>
            <a:solidFill>
              <a:srgbClr val="FBDBCA">
                <a:alpha val="89803"/>
              </a:srgbClr>
            </a:solid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3"/>
            <p:cNvSpPr txBox="1"/>
            <p:nvPr/>
          </p:nvSpPr>
          <p:spPr>
            <a:xfrm>
              <a:off x="0" y="574780"/>
              <a:ext cx="7313613" cy="488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1. Question everything 2. Analyze from multiple perspective 3. Understand what works and what doesn’t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Forbes Facts</a:t>
            </a:r>
            <a:endParaRPr/>
          </a:p>
        </p:txBody>
      </p:sp>
      <p:grpSp>
        <p:nvGrpSpPr>
          <p:cNvPr id="264" name="Google Shape;264;p24"/>
          <p:cNvGrpSpPr/>
          <p:nvPr/>
        </p:nvGrpSpPr>
        <p:grpSpPr>
          <a:xfrm>
            <a:off x="917884" y="2313383"/>
            <a:ext cx="7306644" cy="3172621"/>
            <a:chOff x="3484" y="565545"/>
            <a:chExt cx="7306644" cy="3172621"/>
          </a:xfrm>
        </p:grpSpPr>
        <p:sp>
          <p:nvSpPr>
            <p:cNvPr id="265" name="Google Shape;265;p24"/>
            <p:cNvSpPr/>
            <p:nvPr/>
          </p:nvSpPr>
          <p:spPr>
            <a:xfrm>
              <a:off x="3484" y="1947558"/>
              <a:ext cx="1922801" cy="9614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4"/>
            <p:cNvSpPr txBox="1"/>
            <p:nvPr/>
          </p:nvSpPr>
          <p:spPr>
            <a:xfrm>
              <a:off x="31642" y="1975716"/>
              <a:ext cx="1866485" cy="905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rbe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One third of all Fortune 500 CEOs have Liberal Arts Degrees</a:t>
              </a: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 rot="-2829178">
              <a:off x="1745352" y="1993549"/>
              <a:ext cx="1130987" cy="4020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28575">
              <a:solidFill>
                <a:srgbClr val="C3721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4"/>
            <p:cNvSpPr txBox="1"/>
            <p:nvPr/>
          </p:nvSpPr>
          <p:spPr>
            <a:xfrm rot="-2829178">
              <a:off x="2282571" y="1985379"/>
              <a:ext cx="56549" cy="56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2695405" y="1118350"/>
              <a:ext cx="1922801" cy="9614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4"/>
            <p:cNvSpPr txBox="1"/>
            <p:nvPr/>
          </p:nvSpPr>
          <p:spPr>
            <a:xfrm>
              <a:off x="2723563" y="1146508"/>
              <a:ext cx="1866485" cy="905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rbe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More likely to get into higher ranking graduate schools</a:t>
              </a: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 rot="-2142401">
              <a:off x="4529179" y="1302543"/>
              <a:ext cx="947174" cy="4020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28575">
              <a:solidFill>
                <a:srgbClr val="DF81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4"/>
            <p:cNvSpPr txBox="1"/>
            <p:nvPr/>
          </p:nvSpPr>
          <p:spPr>
            <a:xfrm rot="-2142401">
              <a:off x="4979087" y="1298968"/>
              <a:ext cx="47358" cy="4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387327" y="565545"/>
              <a:ext cx="1922801" cy="9614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4"/>
            <p:cNvSpPr txBox="1"/>
            <p:nvPr/>
          </p:nvSpPr>
          <p:spPr>
            <a:xfrm>
              <a:off x="5415485" y="593703"/>
              <a:ext cx="1866485" cy="905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rbe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Have wider skill sets and outperform peers who specialize</a:t>
              </a: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 rot="2142401">
              <a:off x="4529179" y="1855348"/>
              <a:ext cx="947174" cy="4020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28575">
              <a:solidFill>
                <a:srgbClr val="DF81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4"/>
            <p:cNvSpPr txBox="1"/>
            <p:nvPr/>
          </p:nvSpPr>
          <p:spPr>
            <a:xfrm rot="2142401">
              <a:off x="4979087" y="1851773"/>
              <a:ext cx="47358" cy="4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5387327" y="1671155"/>
              <a:ext cx="1922801" cy="9614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4"/>
            <p:cNvSpPr txBox="1"/>
            <p:nvPr/>
          </p:nvSpPr>
          <p:spPr>
            <a:xfrm>
              <a:off x="5415485" y="1699313"/>
              <a:ext cx="1866485" cy="905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rbe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Have greater critical thinking skills and creativity</a:t>
              </a: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 rot="2829178">
              <a:off x="1745352" y="2822757"/>
              <a:ext cx="1130987" cy="4020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28575">
              <a:solidFill>
                <a:srgbClr val="C3721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4"/>
            <p:cNvSpPr txBox="1"/>
            <p:nvPr/>
          </p:nvSpPr>
          <p:spPr>
            <a:xfrm rot="2829178">
              <a:off x="2282571" y="2814587"/>
              <a:ext cx="56549" cy="56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2695405" y="2776766"/>
              <a:ext cx="1922801" cy="9614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4"/>
            <p:cNvSpPr txBox="1"/>
            <p:nvPr/>
          </p:nvSpPr>
          <p:spPr>
            <a:xfrm>
              <a:off x="2723563" y="2804924"/>
              <a:ext cx="1866485" cy="905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rbe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More likely to get promotions</a:t>
              </a: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4618207" y="3237361"/>
              <a:ext cx="769120" cy="40209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28575">
              <a:solidFill>
                <a:srgbClr val="DF811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 txBox="1"/>
            <p:nvPr/>
          </p:nvSpPr>
          <p:spPr>
            <a:xfrm>
              <a:off x="4983539" y="3238238"/>
              <a:ext cx="38456" cy="38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5387327" y="2776766"/>
              <a:ext cx="1922801" cy="9614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4"/>
            <p:cNvSpPr txBox="1"/>
            <p:nvPr/>
          </p:nvSpPr>
          <p:spPr>
            <a:xfrm>
              <a:off x="5415485" y="2804924"/>
              <a:ext cx="1866485" cy="905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rbe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Are better at persuasive communication</a:t>
              </a:r>
              <a:endParaRPr/>
            </a:p>
          </p:txBody>
        </p:sp>
      </p:grpSp>
      <p:pic>
        <p:nvPicPr>
          <p:cNvPr descr="stock-photo-thessaloniki-greece-january-prime-minister-antonis-samaras-visits-thessaloniki-to-give-246473662.jpg" id="287" name="Google Shape;2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28" y="1617740"/>
            <a:ext cx="2661655" cy="1896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_aprezi.jpg" id="288" name="Google Shape;2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928" y="4942125"/>
            <a:ext cx="2661655" cy="1674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Liberal Arts Education</a:t>
            </a:r>
            <a:br>
              <a:rPr lang="en-US"/>
            </a:br>
            <a:r>
              <a:rPr lang="en-US"/>
              <a:t>2,000 years of discovery</a:t>
            </a:r>
            <a:endParaRPr/>
          </a:p>
        </p:txBody>
      </p:sp>
      <p:pic>
        <p:nvPicPr>
          <p:cNvPr descr="issac newton.jpg" id="294" name="Google Shape;294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9397" r="-29397" t="0"/>
          <a:stretch/>
        </p:blipFill>
        <p:spPr>
          <a:xfrm>
            <a:off x="-1026390" y="4007396"/>
            <a:ext cx="5323308" cy="2850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elia.jpg" id="295" name="Google Shape;29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0116" y="4007396"/>
            <a:ext cx="3079168" cy="2850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bert_Einstein_1947.jpg" id="296" name="Google Shape;29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9284" y="4007396"/>
            <a:ext cx="2854258" cy="2850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istotle-Smaller.png" id="297" name="Google Shape;29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9284" y="1492624"/>
            <a:ext cx="2854258" cy="2514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021334-group-of-students-working-at-the-laboratory-Stock-Photo-science-lab-scientist.jpg" id="298" name="Google Shape;29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40116" y="1655764"/>
            <a:ext cx="3079168" cy="2351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eve-jobs.jpg" id="299" name="Google Shape;299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492625"/>
            <a:ext cx="3340116" cy="251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Human Existence</a:t>
            </a: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2465284" y="1803781"/>
            <a:ext cx="4211844" cy="4191222"/>
            <a:chOff x="1550884" y="55943"/>
            <a:chExt cx="4211844" cy="4191222"/>
          </a:xfrm>
        </p:grpSpPr>
        <p:sp>
          <p:nvSpPr>
            <p:cNvPr id="103" name="Google Shape;103;p15"/>
            <p:cNvSpPr/>
            <p:nvPr/>
          </p:nvSpPr>
          <p:spPr>
            <a:xfrm>
              <a:off x="1923852" y="279716"/>
              <a:ext cx="3614803" cy="3614803"/>
            </a:xfrm>
            <a:prstGeom prst="pie">
              <a:avLst>
                <a:gd fmla="val 16200000" name="adj1"/>
                <a:gd fmla="val 180000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3828940" y="1045711"/>
              <a:ext cx="1291001" cy="1075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BODY (physical nature)</a:t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849404" y="408817"/>
              <a:ext cx="3614803" cy="3614803"/>
            </a:xfrm>
            <a:prstGeom prst="pie">
              <a:avLst>
                <a:gd fmla="val 1800000" name="adj1"/>
                <a:gd fmla="val 900000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2710072" y="2754136"/>
              <a:ext cx="1936502" cy="946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SPIRIT (subjective emotion)</a:t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774956" y="279716"/>
              <a:ext cx="3614803" cy="3614803"/>
            </a:xfrm>
            <a:prstGeom prst="pie">
              <a:avLst>
                <a:gd fmla="val 9000000" name="adj1"/>
                <a:gd fmla="val 1620000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2193671" y="1045711"/>
              <a:ext cx="1291001" cy="1075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MIND 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(rational thought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)</a:t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700377" y="55943"/>
              <a:ext cx="4062351" cy="4062351"/>
            </a:xfrm>
            <a:custGeom>
              <a:rect b="b" l="l" r="r" t="t"/>
              <a:pathLst>
                <a:path extrusionOk="0" h="120000" w="120000">
                  <a:moveTo>
                    <a:pt x="59991" y="4067"/>
                  </a:moveTo>
                  <a:lnTo>
                    <a:pt x="59991" y="4067"/>
                  </a:lnTo>
                  <a:cubicBezTo>
                    <a:pt x="79078" y="4064"/>
                    <a:pt x="96849" y="13795"/>
                    <a:pt x="107129" y="29878"/>
                  </a:cubicBezTo>
                  <a:cubicBezTo>
                    <a:pt x="117408" y="45960"/>
                    <a:pt x="118776" y="66175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382" y="65011"/>
                    <a:pt x="111022" y="47127"/>
                    <a:pt x="101838" y="32932"/>
                  </a:cubicBezTo>
                  <a:cubicBezTo>
                    <a:pt x="92654" y="18737"/>
                    <a:pt x="76899" y="10167"/>
                    <a:pt x="59992" y="10169"/>
                  </a:cubicBezTo>
                  <a:close/>
                </a:path>
              </a:pathLst>
            </a:custGeom>
            <a:gradFill>
              <a:gsLst>
                <a:gs pos="0">
                  <a:srgbClr val="FAC5A8"/>
                </a:gs>
                <a:gs pos="60000">
                  <a:srgbClr val="C69B84"/>
                </a:gs>
                <a:gs pos="100000">
                  <a:srgbClr val="785E4F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625630" y="184814"/>
              <a:ext cx="4062351" cy="4062351"/>
            </a:xfrm>
            <a:custGeom>
              <a:rect b="b" l="l" r="r" t="t"/>
              <a:pathLst>
                <a:path extrusionOk="0" h="120000" w="120000">
                  <a:moveTo>
                    <a:pt x="108435" y="87973"/>
                  </a:moveTo>
                  <a:cubicBezTo>
                    <a:pt x="98891" y="104498"/>
                    <a:pt x="81581" y="115017"/>
                    <a:pt x="62518" y="115876"/>
                  </a:cubicBezTo>
                  <a:cubicBezTo>
                    <a:pt x="43454" y="116735"/>
                    <a:pt x="25269" y="107816"/>
                    <a:pt x="14277" y="92216"/>
                  </a:cubicBezTo>
                  <a:lnTo>
                    <a:pt x="10766" y="94244"/>
                  </a:lnTo>
                  <a:lnTo>
                    <a:pt x="14207" y="86447"/>
                  </a:lnTo>
                  <a:lnTo>
                    <a:pt x="23095" y="87124"/>
                  </a:lnTo>
                  <a:lnTo>
                    <a:pt x="19585" y="89151"/>
                  </a:lnTo>
                  <a:cubicBezTo>
                    <a:pt x="29474" y="102860"/>
                    <a:pt x="45637" y="110621"/>
                    <a:pt x="62519" y="109767"/>
                  </a:cubicBezTo>
                  <a:cubicBezTo>
                    <a:pt x="79400" y="108913"/>
                    <a:pt x="94697" y="99559"/>
                    <a:pt x="103151" y="84922"/>
                  </a:cubicBezTo>
                  <a:close/>
                </a:path>
              </a:pathLst>
            </a:custGeom>
            <a:gradFill>
              <a:gsLst>
                <a:gs pos="0">
                  <a:srgbClr val="FAC5A8"/>
                </a:gs>
                <a:gs pos="60000">
                  <a:srgbClr val="C69B84"/>
                </a:gs>
                <a:gs pos="100000">
                  <a:srgbClr val="785E4F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550884" y="55943"/>
              <a:ext cx="4062351" cy="4062351"/>
            </a:xfrm>
            <a:custGeom>
              <a:rect b="b" l="l" r="r" t="t"/>
              <a:pathLst>
                <a:path extrusionOk="0" h="120000" w="120000">
                  <a:moveTo>
                    <a:pt x="11561" y="87966"/>
                  </a:moveTo>
                  <a:cubicBezTo>
                    <a:pt x="2017" y="71436"/>
                    <a:pt x="1562" y="51181"/>
                    <a:pt x="10353" y="34238"/>
                  </a:cubicBezTo>
                  <a:cubicBezTo>
                    <a:pt x="19144" y="17296"/>
                    <a:pt x="35968" y="6007"/>
                    <a:pt x="54979" y="4293"/>
                  </a:cubicBezTo>
                  <a:lnTo>
                    <a:pt x="54979" y="239"/>
                  </a:lnTo>
                  <a:lnTo>
                    <a:pt x="60009" y="7118"/>
                  </a:lnTo>
                  <a:lnTo>
                    <a:pt x="54977" y="14476"/>
                  </a:lnTo>
                  <a:lnTo>
                    <a:pt x="54978" y="10423"/>
                  </a:lnTo>
                  <a:cubicBezTo>
                    <a:pt x="38157" y="12127"/>
                    <a:pt x="23347" y="22244"/>
                    <a:pt x="15643" y="37294"/>
                  </a:cubicBezTo>
                  <a:cubicBezTo>
                    <a:pt x="7939" y="52344"/>
                    <a:pt x="8392" y="70273"/>
                    <a:pt x="16845" y="84915"/>
                  </a:cubicBezTo>
                  <a:close/>
                </a:path>
              </a:pathLst>
            </a:custGeom>
            <a:gradFill>
              <a:gsLst>
                <a:gs pos="0">
                  <a:srgbClr val="FAC5A8"/>
                </a:gs>
                <a:gs pos="60000">
                  <a:srgbClr val="C69B84"/>
                </a:gs>
                <a:gs pos="100000">
                  <a:srgbClr val="785E4F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the-power-of-the-mind.jpg"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60538"/>
            <a:ext cx="1393825" cy="1406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l.jpg"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3178" y="5095582"/>
            <a:ext cx="1524318" cy="1494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-mind.jpg" id="114" name="Google Shape;1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9025" y="5121283"/>
            <a:ext cx="1594893" cy="146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 vinci.jpg" id="115" name="Google Shape;11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7758" y="1747838"/>
            <a:ext cx="1500255" cy="16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436293" y="0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orbel"/>
              <a:buNone/>
            </a:pPr>
            <a:r>
              <a:rPr lang="en-US" sz="2800"/>
              <a:t>The Ancient Greeks</a:t>
            </a:r>
            <a:br>
              <a:rPr lang="en-US" sz="2800"/>
            </a:br>
            <a:r>
              <a:rPr lang="en-US" sz="2800"/>
              <a:t>To maximize potential- A student must: </a:t>
            </a:r>
            <a:br>
              <a:rPr lang="en-US" sz="2800"/>
            </a:br>
            <a:r>
              <a:rPr lang="en-US" sz="2800"/>
              <a:t>Develop Everything</a:t>
            </a:r>
            <a:endParaRPr/>
          </a:p>
        </p:txBody>
      </p:sp>
      <p:grpSp>
        <p:nvGrpSpPr>
          <p:cNvPr id="121" name="Google Shape;121;p16"/>
          <p:cNvGrpSpPr/>
          <p:nvPr/>
        </p:nvGrpSpPr>
        <p:grpSpPr>
          <a:xfrm>
            <a:off x="1960523" y="1574569"/>
            <a:ext cx="5820455" cy="4756548"/>
            <a:chOff x="968926" y="681"/>
            <a:chExt cx="5820455" cy="4756548"/>
          </a:xfrm>
        </p:grpSpPr>
        <p:sp>
          <p:nvSpPr>
            <p:cNvPr id="122" name="Google Shape;122;p16"/>
            <p:cNvSpPr/>
            <p:nvPr/>
          </p:nvSpPr>
          <p:spPr>
            <a:xfrm rot="10800000">
              <a:off x="1630106" y="681"/>
              <a:ext cx="5159275" cy="1322359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1960696" y="681"/>
              <a:ext cx="4828685" cy="1322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583100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orbe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Discipline the mind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orbe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(logic, mathematics, science)</a:t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968926" y="681"/>
              <a:ext cx="1322359" cy="132235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 rot="10800000">
              <a:off x="1630106" y="1717776"/>
              <a:ext cx="5159275" cy="1322359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1960696" y="1717776"/>
              <a:ext cx="4828685" cy="1322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583100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orbe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Develop the body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orbe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 (sports, exercise, health) </a:t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968926" y="1717776"/>
              <a:ext cx="1322359" cy="132235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 rot="10800000">
              <a:off x="1630106" y="3434870"/>
              <a:ext cx="5159275" cy="1322359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1960696" y="3434870"/>
              <a:ext cx="4828685" cy="1322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583100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orbe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Strengthen the Spirit (philosophy, ethics, art)</a:t>
              </a:r>
              <a:endPara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68926" y="3434870"/>
              <a:ext cx="1322359" cy="132235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Exposure to multiple disciplines</a:t>
            </a:r>
            <a:endParaRPr/>
          </a:p>
        </p:txBody>
      </p:sp>
      <p:grpSp>
        <p:nvGrpSpPr>
          <p:cNvPr id="136" name="Google Shape;136;p17"/>
          <p:cNvGrpSpPr/>
          <p:nvPr/>
        </p:nvGrpSpPr>
        <p:grpSpPr>
          <a:xfrm>
            <a:off x="914406" y="1970821"/>
            <a:ext cx="7070057" cy="4080728"/>
            <a:chOff x="6" y="222983"/>
            <a:chExt cx="7070057" cy="4080728"/>
          </a:xfrm>
        </p:grpSpPr>
        <p:sp>
          <p:nvSpPr>
            <p:cNvPr id="137" name="Google Shape;137;p17"/>
            <p:cNvSpPr/>
            <p:nvPr/>
          </p:nvSpPr>
          <p:spPr>
            <a:xfrm>
              <a:off x="2481" y="779098"/>
              <a:ext cx="1639133" cy="1806479"/>
            </a:xfrm>
            <a:prstGeom prst="round2SameRect">
              <a:avLst>
                <a:gd fmla="val 8000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F78F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" y="2830786"/>
              <a:ext cx="1639133" cy="1472925"/>
            </a:xfrm>
            <a:prstGeom prst="rect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 cap="flat" cmpd="sng" w="28575">
              <a:solidFill>
                <a:srgbClr val="F78F1B"/>
              </a:solidFill>
              <a:prstDash val="solid"/>
              <a:round/>
              <a:headEnd len="sm" w="sm" type="none"/>
              <a:tailEnd len="sm" w="sm" type="none"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6" y="2830786"/>
              <a:ext cx="1154319" cy="147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68575" spcFirstLastPara="1" rIns="22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See the world from multiple viewpoints</a:t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260946" y="222983"/>
              <a:ext cx="1719277" cy="172013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412329" y="832348"/>
              <a:ext cx="1639133" cy="1656945"/>
            </a:xfrm>
            <a:prstGeom prst="round2SameRect">
              <a:avLst>
                <a:gd fmla="val 8000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F78F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2457413" y="2815928"/>
              <a:ext cx="1703305" cy="1487783"/>
            </a:xfrm>
            <a:prstGeom prst="rect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 cap="flat" cmpd="sng" w="28575">
              <a:solidFill>
                <a:srgbClr val="F78F1B"/>
              </a:solidFill>
              <a:prstDash val="solid"/>
              <a:round/>
              <a:headEnd len="sm" w="sm" type="none"/>
              <a:tailEnd len="sm" w="sm" type="none"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2457413" y="2815928"/>
              <a:ext cx="1199511" cy="1487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68575" spcFirstLastPara="1" rIns="22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Have the  ability to analyze and interpret</a:t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2816386" y="249589"/>
              <a:ext cx="1680839" cy="167868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5005481" y="755953"/>
              <a:ext cx="1639133" cy="1689419"/>
            </a:xfrm>
            <a:prstGeom prst="round2SameRect">
              <a:avLst>
                <a:gd fmla="val 8000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F78F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100387" y="2705749"/>
              <a:ext cx="1639133" cy="1597962"/>
            </a:xfrm>
            <a:prstGeom prst="rect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 cap="flat" cmpd="sng" w="28575">
              <a:solidFill>
                <a:srgbClr val="F78F1B"/>
              </a:solidFill>
              <a:prstDash val="solid"/>
              <a:round/>
              <a:headEnd len="sm" w="sm" type="none"/>
              <a:tailEnd len="sm" w="sm" type="none"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5100387" y="2705749"/>
              <a:ext cx="1154319" cy="1597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68575" spcFirstLastPara="1" rIns="22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Become a free thinker</a:t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5410789" y="311406"/>
              <a:ext cx="1659274" cy="184044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What do these three men have in common?</a:t>
            </a:r>
            <a:endParaRPr/>
          </a:p>
        </p:txBody>
      </p:sp>
      <p:grpSp>
        <p:nvGrpSpPr>
          <p:cNvPr id="154" name="Google Shape;154;p18"/>
          <p:cNvGrpSpPr/>
          <p:nvPr/>
        </p:nvGrpSpPr>
        <p:grpSpPr>
          <a:xfrm>
            <a:off x="914400" y="1670151"/>
            <a:ext cx="7313613" cy="4740670"/>
            <a:chOff x="0" y="-77687"/>
            <a:chExt cx="7313613" cy="4740670"/>
          </a:xfrm>
        </p:grpSpPr>
        <p:sp>
          <p:nvSpPr>
            <p:cNvPr id="155" name="Google Shape;155;p18"/>
            <p:cNvSpPr/>
            <p:nvPr/>
          </p:nvSpPr>
          <p:spPr>
            <a:xfrm>
              <a:off x="0" y="0"/>
              <a:ext cx="7313613" cy="2063769"/>
            </a:xfrm>
            <a:prstGeom prst="roundRect">
              <a:avLst>
                <a:gd fmla="val 10000" name="adj"/>
              </a:avLst>
            </a:prstGeom>
            <a:solidFill>
              <a:srgbClr val="FBDBCA">
                <a:alpha val="89803"/>
              </a:srgbClr>
            </a:solid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219408" y="-77687"/>
              <a:ext cx="2148373" cy="2470796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 rot="10800000">
              <a:off x="234704" y="2236878"/>
              <a:ext cx="2148373" cy="2426105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300774" y="2236878"/>
              <a:ext cx="2016233" cy="2360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575" lIns="163575" spcFirstLastPara="1" rIns="163575" wrap="square" tIns="163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 Creator of Microsoft </a:t>
              </a: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2582619" y="-57327"/>
              <a:ext cx="2148373" cy="2522389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 rot="10800000">
              <a:off x="2582619" y="2350406"/>
              <a:ext cx="2148373" cy="2293074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2648689" y="2350406"/>
              <a:ext cx="2016233" cy="2227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575" lIns="163575" spcFirstLastPara="1" rIns="163575" wrap="square" tIns="163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Creator of Apple Computers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and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 Phones</a:t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4945830" y="-11196"/>
              <a:ext cx="2148373" cy="2283055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 rot="10800000">
              <a:off x="4945830" y="2249464"/>
              <a:ext cx="2148373" cy="2347886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5011900" y="2249464"/>
              <a:ext cx="2016233" cy="2281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575" lIns="163575" spcFirstLastPara="1" rIns="163575" wrap="square" tIns="163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Discovered the Theory of Relativity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They Solved Problems</a:t>
            </a:r>
            <a:endParaRPr/>
          </a:p>
        </p:txBody>
      </p:sp>
      <p:grpSp>
        <p:nvGrpSpPr>
          <p:cNvPr id="170" name="Google Shape;170;p19"/>
          <p:cNvGrpSpPr/>
          <p:nvPr/>
        </p:nvGrpSpPr>
        <p:grpSpPr>
          <a:xfrm>
            <a:off x="1691411" y="1570764"/>
            <a:ext cx="5513613" cy="4962766"/>
            <a:chOff x="777011" y="-177074"/>
            <a:chExt cx="5513613" cy="4962766"/>
          </a:xfrm>
        </p:grpSpPr>
        <p:sp>
          <p:nvSpPr>
            <p:cNvPr id="171" name="Google Shape;171;p19"/>
            <p:cNvSpPr/>
            <p:nvPr/>
          </p:nvSpPr>
          <p:spPr>
            <a:xfrm>
              <a:off x="3441620" y="2113744"/>
              <a:ext cx="2367041" cy="2367041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3917501" y="2668212"/>
              <a:ext cx="1415279" cy="1216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Critical thinker</a:t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1135072" y="1547771"/>
              <a:ext cx="2521734" cy="2430254"/>
            </a:xfrm>
            <a:custGeom>
              <a:rect b="b" l="l" r="r" t="t"/>
              <a:pathLst>
                <a:path extrusionOk="0" h="120000" w="120000">
                  <a:moveTo>
                    <a:pt x="90253" y="30393"/>
                  </a:moveTo>
                  <a:lnTo>
                    <a:pt x="107192" y="24652"/>
                  </a:lnTo>
                  <a:lnTo>
                    <a:pt x="113866" y="36034"/>
                  </a:lnTo>
                  <a:lnTo>
                    <a:pt x="101165" y="49005"/>
                  </a:lnTo>
                  <a:cubicBezTo>
                    <a:pt x="103149" y="56205"/>
                    <a:pt x="103149" y="63795"/>
                    <a:pt x="101165" y="70995"/>
                  </a:cubicBezTo>
                  <a:lnTo>
                    <a:pt x="113866" y="83966"/>
                  </a:lnTo>
                  <a:lnTo>
                    <a:pt x="107192" y="95348"/>
                  </a:lnTo>
                  <a:lnTo>
                    <a:pt x="90253" y="89607"/>
                  </a:lnTo>
                  <a:cubicBezTo>
                    <a:pt x="84912" y="94898"/>
                    <a:pt x="78237" y="98693"/>
                    <a:pt x="70913" y="100602"/>
                  </a:cubicBezTo>
                  <a:lnTo>
                    <a:pt x="66835" y="118602"/>
                  </a:lnTo>
                  <a:lnTo>
                    <a:pt x="53165" y="118602"/>
                  </a:lnTo>
                  <a:lnTo>
                    <a:pt x="49087" y="100602"/>
                  </a:lnTo>
                  <a:lnTo>
                    <a:pt x="49087" y="100602"/>
                  </a:lnTo>
                  <a:cubicBezTo>
                    <a:pt x="41763" y="98693"/>
                    <a:pt x="35088" y="94898"/>
                    <a:pt x="29747" y="89607"/>
                  </a:cubicBezTo>
                  <a:lnTo>
                    <a:pt x="12808" y="95348"/>
                  </a:lnTo>
                  <a:lnTo>
                    <a:pt x="6134" y="83966"/>
                  </a:lnTo>
                  <a:lnTo>
                    <a:pt x="18835" y="70995"/>
                  </a:lnTo>
                  <a:lnTo>
                    <a:pt x="18835" y="70995"/>
                  </a:lnTo>
                  <a:cubicBezTo>
                    <a:pt x="16851" y="63795"/>
                    <a:pt x="16851" y="56205"/>
                    <a:pt x="18835" y="49005"/>
                  </a:cubicBezTo>
                  <a:lnTo>
                    <a:pt x="6134" y="36034"/>
                  </a:lnTo>
                  <a:lnTo>
                    <a:pt x="12808" y="24652"/>
                  </a:lnTo>
                  <a:lnTo>
                    <a:pt x="29747" y="30393"/>
                  </a:lnTo>
                  <a:lnTo>
                    <a:pt x="29747" y="30393"/>
                  </a:lnTo>
                  <a:cubicBezTo>
                    <a:pt x="35088" y="25102"/>
                    <a:pt x="41763" y="21307"/>
                    <a:pt x="49087" y="19398"/>
                  </a:cubicBezTo>
                  <a:lnTo>
                    <a:pt x="53165" y="1398"/>
                  </a:lnTo>
                  <a:lnTo>
                    <a:pt x="66835" y="1398"/>
                  </a:lnTo>
                  <a:lnTo>
                    <a:pt x="70913" y="19398"/>
                  </a:lnTo>
                  <a:lnTo>
                    <a:pt x="70913" y="19398"/>
                  </a:lnTo>
                  <a:cubicBezTo>
                    <a:pt x="78237" y="21307"/>
                    <a:pt x="84912" y="25102"/>
                    <a:pt x="90253" y="30393"/>
                  </a:cubicBezTo>
                  <a:close/>
                </a:path>
              </a:pathLst>
            </a:cu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1760193" y="2163293"/>
              <a:ext cx="1271492" cy="1199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Innovative</a:t>
              </a: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 thinker</a:t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 rot="-900000">
              <a:off x="2628504" y="107188"/>
              <a:ext cx="2486975" cy="2205551"/>
            </a:xfrm>
            <a:custGeom>
              <a:rect b="b" l="l" r="r" t="t"/>
              <a:pathLst>
                <a:path extrusionOk="0" h="120000" w="120000">
                  <a:moveTo>
                    <a:pt x="91234" y="30393"/>
                  </a:moveTo>
                  <a:lnTo>
                    <a:pt x="106534" y="23740"/>
                  </a:lnTo>
                  <a:lnTo>
                    <a:pt x="113570" y="35362"/>
                  </a:lnTo>
                  <a:lnTo>
                    <a:pt x="102501" y="49005"/>
                  </a:lnTo>
                  <a:cubicBezTo>
                    <a:pt x="104549" y="56205"/>
                    <a:pt x="104549" y="63795"/>
                    <a:pt x="102501" y="70995"/>
                  </a:cubicBezTo>
                  <a:lnTo>
                    <a:pt x="113570" y="84638"/>
                  </a:lnTo>
                  <a:lnTo>
                    <a:pt x="106534" y="96260"/>
                  </a:lnTo>
                  <a:lnTo>
                    <a:pt x="91234" y="89607"/>
                  </a:lnTo>
                  <a:cubicBezTo>
                    <a:pt x="85720" y="94898"/>
                    <a:pt x="78828" y="98693"/>
                    <a:pt x="71267" y="100602"/>
                  </a:cubicBezTo>
                  <a:lnTo>
                    <a:pt x="67514" y="118602"/>
                  </a:lnTo>
                  <a:lnTo>
                    <a:pt x="52486" y="118602"/>
                  </a:lnTo>
                  <a:lnTo>
                    <a:pt x="48733" y="100602"/>
                  </a:lnTo>
                  <a:lnTo>
                    <a:pt x="48733" y="100602"/>
                  </a:lnTo>
                  <a:cubicBezTo>
                    <a:pt x="41172" y="98693"/>
                    <a:pt x="34280" y="94898"/>
                    <a:pt x="28766" y="89607"/>
                  </a:cubicBezTo>
                  <a:lnTo>
                    <a:pt x="13466" y="96260"/>
                  </a:lnTo>
                  <a:lnTo>
                    <a:pt x="6430" y="84638"/>
                  </a:lnTo>
                  <a:lnTo>
                    <a:pt x="17499" y="70995"/>
                  </a:lnTo>
                  <a:lnTo>
                    <a:pt x="17499" y="70995"/>
                  </a:lnTo>
                  <a:cubicBezTo>
                    <a:pt x="15451" y="63795"/>
                    <a:pt x="15451" y="56205"/>
                    <a:pt x="17499" y="49005"/>
                  </a:cubicBezTo>
                  <a:lnTo>
                    <a:pt x="6430" y="35362"/>
                  </a:lnTo>
                  <a:lnTo>
                    <a:pt x="13466" y="23740"/>
                  </a:lnTo>
                  <a:lnTo>
                    <a:pt x="28766" y="30393"/>
                  </a:lnTo>
                  <a:lnTo>
                    <a:pt x="28766" y="30393"/>
                  </a:lnTo>
                  <a:cubicBezTo>
                    <a:pt x="34280" y="25102"/>
                    <a:pt x="41172" y="21307"/>
                    <a:pt x="48733" y="19398"/>
                  </a:cubicBezTo>
                  <a:lnTo>
                    <a:pt x="52486" y="1398"/>
                  </a:lnTo>
                  <a:lnTo>
                    <a:pt x="67514" y="1398"/>
                  </a:lnTo>
                  <a:lnTo>
                    <a:pt x="71267" y="19398"/>
                  </a:lnTo>
                  <a:lnTo>
                    <a:pt x="71267" y="19398"/>
                  </a:lnTo>
                  <a:cubicBezTo>
                    <a:pt x="78828" y="21307"/>
                    <a:pt x="85720" y="25102"/>
                    <a:pt x="91234" y="30393"/>
                  </a:cubicBezTo>
                  <a:close/>
                </a:path>
              </a:pathLst>
            </a:cu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3190662" y="574238"/>
              <a:ext cx="1362658" cy="1271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Creative thinker</a:t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3260811" y="1755879"/>
              <a:ext cx="3029813" cy="3029813"/>
            </a:xfrm>
            <a:custGeom>
              <a:rect b="b" l="l" r="r" t="t"/>
              <a:pathLst>
                <a:path extrusionOk="0" h="120000" w="120000">
                  <a:moveTo>
                    <a:pt x="54375" y="4032"/>
                  </a:moveTo>
                  <a:lnTo>
                    <a:pt x="54375" y="4032"/>
                  </a:lnTo>
                  <a:cubicBezTo>
                    <a:pt x="77541" y="1704"/>
                    <a:pt x="99747" y="13888"/>
                    <a:pt x="110228" y="34678"/>
                  </a:cubicBezTo>
                  <a:cubicBezTo>
                    <a:pt x="120709" y="55468"/>
                    <a:pt x="117299" y="80566"/>
                    <a:pt x="101651" y="97806"/>
                  </a:cubicBezTo>
                  <a:lnTo>
                    <a:pt x="104203" y="100539"/>
                  </a:lnTo>
                  <a:lnTo>
                    <a:pt x="96469" y="99058"/>
                  </a:lnTo>
                  <a:lnTo>
                    <a:pt x="95245" y="90945"/>
                  </a:lnTo>
                  <a:lnTo>
                    <a:pt x="97797" y="93678"/>
                  </a:lnTo>
                  <a:lnTo>
                    <a:pt x="97797" y="93678"/>
                  </a:lnTo>
                  <a:cubicBezTo>
                    <a:pt x="111680" y="78097"/>
                    <a:pt x="114579" y="55594"/>
                    <a:pt x="105099" y="37002"/>
                  </a:cubicBezTo>
                  <a:cubicBezTo>
                    <a:pt x="95619" y="18411"/>
                    <a:pt x="75702" y="7543"/>
                    <a:pt x="54938" y="9629"/>
                  </a:cubicBezTo>
                  <a:close/>
                </a:path>
              </a:pathLst>
            </a:custGeom>
            <a:gradFill>
              <a:gsLst>
                <a:gs pos="0">
                  <a:srgbClr val="FAC5A8"/>
                </a:gs>
                <a:gs pos="60000">
                  <a:srgbClr val="C69B84"/>
                </a:gs>
                <a:gs pos="100000">
                  <a:srgbClr val="785E4F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777011" y="1399081"/>
              <a:ext cx="2201348" cy="2201348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adFill>
              <a:gsLst>
                <a:gs pos="0">
                  <a:srgbClr val="FAC5A8"/>
                </a:gs>
                <a:gs pos="60000">
                  <a:srgbClr val="C69B84"/>
                </a:gs>
                <a:gs pos="100000">
                  <a:srgbClr val="785E4F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2243918" y="-9"/>
              <a:ext cx="2373497" cy="237349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gradFill>
              <a:gsLst>
                <a:gs pos="0">
                  <a:srgbClr val="FAC5A8"/>
                </a:gs>
                <a:gs pos="60000">
                  <a:srgbClr val="C69B84"/>
                </a:gs>
                <a:gs pos="100000">
                  <a:srgbClr val="785E4F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da vinci 1.jpg" id="180" name="Google Shape;1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9929" y="1208661"/>
            <a:ext cx="2388988" cy="208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-Vinci-glider.jpg" id="181" name="Google Shape;1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61904"/>
            <a:ext cx="2210551" cy="1696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Break Boundaries</a:t>
            </a:r>
            <a:endParaRPr/>
          </a:p>
        </p:txBody>
      </p:sp>
      <p:grpSp>
        <p:nvGrpSpPr>
          <p:cNvPr id="187" name="Google Shape;187;p20"/>
          <p:cNvGrpSpPr/>
          <p:nvPr/>
        </p:nvGrpSpPr>
        <p:grpSpPr>
          <a:xfrm>
            <a:off x="1128236" y="1747838"/>
            <a:ext cx="6885939" cy="4303712"/>
            <a:chOff x="213836" y="0"/>
            <a:chExt cx="6885939" cy="4303712"/>
          </a:xfrm>
        </p:grpSpPr>
        <p:sp>
          <p:nvSpPr>
            <p:cNvPr id="188" name="Google Shape;188;p20"/>
            <p:cNvSpPr/>
            <p:nvPr/>
          </p:nvSpPr>
          <p:spPr>
            <a:xfrm>
              <a:off x="213836" y="0"/>
              <a:ext cx="6885939" cy="43037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1088351" y="2970422"/>
              <a:ext cx="179034" cy="179034"/>
            </a:xfrm>
            <a:prstGeom prst="ellipse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1177868" y="3059939"/>
              <a:ext cx="1604423" cy="1243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 txBox="1"/>
            <p:nvPr/>
          </p:nvSpPr>
          <p:spPr>
            <a:xfrm>
              <a:off x="1177868" y="3059939"/>
              <a:ext cx="1604423" cy="1243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48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Old problem require new perspectives</a:t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2668674" y="1800673"/>
              <a:ext cx="323639" cy="323639"/>
            </a:xfrm>
            <a:prstGeom prst="ellipse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830493" y="1962492"/>
              <a:ext cx="1652625" cy="2341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 txBox="1"/>
            <p:nvPr/>
          </p:nvSpPr>
          <p:spPr>
            <a:xfrm>
              <a:off x="2830493" y="1962492"/>
              <a:ext cx="1652625" cy="2341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7147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Reject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1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group think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 Follow your instinct even when everyone else says you’re wrong</a:t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4569193" y="1088839"/>
              <a:ext cx="447586" cy="447586"/>
            </a:xfrm>
            <a:prstGeom prst="ellipse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4792986" y="1312632"/>
              <a:ext cx="1652625" cy="2991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0"/>
            <p:cNvSpPr txBox="1"/>
            <p:nvPr/>
          </p:nvSpPr>
          <p:spPr>
            <a:xfrm>
              <a:off x="4792986" y="1312632"/>
              <a:ext cx="1652625" cy="2991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371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Free Thinker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No  one tells you what to believe. </a:t>
              </a:r>
              <a:endParaRPr/>
            </a:p>
          </p:txBody>
        </p:sp>
      </p:grpSp>
      <p:pic>
        <p:nvPicPr>
          <p:cNvPr descr="amelia.jpg" id="198" name="Google Shape;1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2027"/>
            <a:ext cx="2522483" cy="2709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omas-edison-4.jpg" id="199" name="Google Shape;19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5501" y="4470528"/>
            <a:ext cx="3178499" cy="238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</a:pPr>
            <a:r>
              <a:rPr lang="en-US"/>
              <a:t>Change the World</a:t>
            </a:r>
            <a:endParaRPr/>
          </a:p>
        </p:txBody>
      </p:sp>
      <p:grpSp>
        <p:nvGrpSpPr>
          <p:cNvPr id="205" name="Google Shape;205;p21"/>
          <p:cNvGrpSpPr/>
          <p:nvPr/>
        </p:nvGrpSpPr>
        <p:grpSpPr>
          <a:xfrm>
            <a:off x="2214732" y="1705561"/>
            <a:ext cx="4712947" cy="4388265"/>
            <a:chOff x="1300332" y="-42277"/>
            <a:chExt cx="4712947" cy="4388265"/>
          </a:xfrm>
        </p:grpSpPr>
        <p:sp>
          <p:nvSpPr>
            <p:cNvPr id="206" name="Google Shape;206;p21"/>
            <p:cNvSpPr/>
            <p:nvPr/>
          </p:nvSpPr>
          <p:spPr>
            <a:xfrm>
              <a:off x="1300332" y="105662"/>
              <a:ext cx="4712947" cy="1205039"/>
            </a:xfrm>
            <a:prstGeom prst="ellipse">
              <a:avLst/>
            </a:prstGeom>
            <a:solidFill>
              <a:srgbClr val="FAD1BB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3325958" y="3056395"/>
              <a:ext cx="672455" cy="430371"/>
            </a:xfrm>
            <a:prstGeom prst="down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AC5A8"/>
                </a:gs>
                <a:gs pos="60000">
                  <a:srgbClr val="C69B84"/>
                </a:gs>
                <a:gs pos="100000">
                  <a:srgbClr val="785E4F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2048294" y="3262341"/>
              <a:ext cx="3227784" cy="1083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 txBox="1"/>
            <p:nvPr/>
          </p:nvSpPr>
          <p:spPr>
            <a:xfrm>
              <a:off x="2048294" y="3262341"/>
              <a:ext cx="3227784" cy="1083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Focus on the future by understanding the past- not by living in the past</a:t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3183398" y="1403769"/>
              <a:ext cx="1210419" cy="1210419"/>
            </a:xfrm>
            <a:prstGeom prst="ellipse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3183398" y="1403769"/>
              <a:ext cx="1210419" cy="1210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Refuse to be silent</a:t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2317276" y="495686"/>
              <a:ext cx="1210419" cy="1210419"/>
            </a:xfrm>
            <a:prstGeom prst="ellipse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 txBox="1"/>
            <p:nvPr/>
          </p:nvSpPr>
          <p:spPr>
            <a:xfrm>
              <a:off x="2317276" y="495686"/>
              <a:ext cx="1210419" cy="1210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Refuse to accept limits</a:t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3554593" y="203034"/>
              <a:ext cx="1210419" cy="1210419"/>
            </a:xfrm>
            <a:prstGeom prst="ellipse">
              <a:avLst/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 txBox="1"/>
            <p:nvPr/>
          </p:nvSpPr>
          <p:spPr>
            <a:xfrm>
              <a:off x="3554593" y="203034"/>
              <a:ext cx="1210419" cy="1210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Refuse to be ordinary</a:t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779312" y="-42277"/>
              <a:ext cx="3765748" cy="3012598"/>
            </a:xfrm>
            <a:custGeom>
              <a:rect b="b" l="l" r="r" t="t"/>
              <a:pathLst>
                <a:path extrusionOk="0" h="120000" w="12000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28575">
              <a:solidFill>
                <a:srgbClr val="F78F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stephen hawkings.jpg"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4333534"/>
            <a:ext cx="2994435" cy="2524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ack_obama-2.jpg" id="218" name="Google Shape;21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7258" y="4256088"/>
            <a:ext cx="3076742" cy="260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orbel"/>
              <a:buNone/>
            </a:pPr>
            <a:r>
              <a:rPr lang="en-US" sz="3600"/>
              <a:t>“If I see further than others, it’s because I stand on the shoulder of giants”</a:t>
            </a:r>
            <a:endParaRPr/>
          </a:p>
        </p:txBody>
      </p:sp>
      <p:grpSp>
        <p:nvGrpSpPr>
          <p:cNvPr id="224" name="Google Shape;224;p22"/>
          <p:cNvGrpSpPr/>
          <p:nvPr/>
        </p:nvGrpSpPr>
        <p:grpSpPr>
          <a:xfrm>
            <a:off x="469704" y="1978321"/>
            <a:ext cx="8350287" cy="4879679"/>
            <a:chOff x="0" y="-1"/>
            <a:chExt cx="8350287" cy="4879679"/>
          </a:xfrm>
        </p:grpSpPr>
        <p:sp>
          <p:nvSpPr>
            <p:cNvPr id="225" name="Google Shape;225;p22"/>
            <p:cNvSpPr/>
            <p:nvPr/>
          </p:nvSpPr>
          <p:spPr>
            <a:xfrm>
              <a:off x="0" y="0"/>
              <a:ext cx="8350287" cy="2195855"/>
            </a:xfrm>
            <a:prstGeom prst="roundRect">
              <a:avLst>
                <a:gd fmla="val 10000" name="adj"/>
              </a:avLst>
            </a:prstGeom>
            <a:solidFill>
              <a:srgbClr val="FBDBCA">
                <a:alpha val="89803"/>
              </a:srgbClr>
            </a:solidFill>
            <a:ln cap="flat" cmpd="sng" w="28575">
              <a:solidFill>
                <a:srgbClr val="FBDB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250508" y="-1"/>
              <a:ext cx="2452896" cy="2195860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 rot="10800000">
              <a:off x="250508" y="2195856"/>
              <a:ext cx="2452896" cy="2683822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 txBox="1"/>
            <p:nvPr/>
          </p:nvSpPr>
          <p:spPr>
            <a:xfrm>
              <a:off x="325943" y="2195856"/>
              <a:ext cx="2302026" cy="2608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Sir Isaac Newton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Discovered the theory of gravity</a:t>
              </a: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2948695" y="16760"/>
              <a:ext cx="2452896" cy="2162334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/>
            <p:nvPr/>
          </p:nvSpPr>
          <p:spPr>
            <a:xfrm rot="10800000">
              <a:off x="2948695" y="2195855"/>
              <a:ext cx="2452896" cy="2683822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3024130" y="2195855"/>
              <a:ext cx="2302026" cy="2608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Hippocrates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Founder of modern medicine</a:t>
              </a: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5646881" y="-1"/>
              <a:ext cx="2452896" cy="2195860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/>
            <p:nvPr/>
          </p:nvSpPr>
          <p:spPr>
            <a:xfrm rot="10800000">
              <a:off x="5646881" y="2195856"/>
              <a:ext cx="2452896" cy="2683822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78F1B"/>
                </a:gs>
                <a:gs pos="60000">
                  <a:srgbClr val="C37113"/>
                </a:gs>
                <a:gs pos="100000">
                  <a:srgbClr val="76430B"/>
                </a:gs>
              </a:gsLst>
              <a:lin ang="5400000" scaled="0"/>
            </a:gradFill>
            <a:ln>
              <a:noFill/>
            </a:ln>
            <a:effectLst>
              <a:reflection blurRad="0" dir="5400000" dist="12700" endA="0" endPos="20000" kx="0" rotWithShape="0" stA="26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 txBox="1"/>
            <p:nvPr/>
          </p:nvSpPr>
          <p:spPr>
            <a:xfrm>
              <a:off x="5722316" y="2195856"/>
              <a:ext cx="2302026" cy="2608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Aristotle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Father of Physical Sciences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udio">
  <a:themeElements>
    <a:clrScheme name="Studio">
      <a:dk1>
        <a:srgbClr val="000000"/>
      </a:dk1>
      <a:lt1>
        <a:srgbClr val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