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4" r:id="rId1"/>
  </p:sldMasterIdLst>
  <p:notesMasterIdLst>
    <p:notesMasterId r:id="rId13"/>
  </p:notesMasterIdLst>
  <p:sldIdLst>
    <p:sldId id="256" r:id="rId2"/>
    <p:sldId id="257" r:id="rId3"/>
    <p:sldId id="258" r:id="rId4"/>
    <p:sldId id="267"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5"/>
  </p:normalViewPr>
  <p:slideViewPr>
    <p:cSldViewPr snapToGrid="0" snapToObjects="1">
      <p:cViewPr varScale="1">
        <p:scale>
          <a:sx n="105" d="100"/>
          <a:sy n="105" d="100"/>
        </p:scale>
        <p:origin x="184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3B5B8C-87D8-8B4F-8EF4-873D0BB7AB46}" type="datetimeFigureOut">
              <a:rPr lang="en-US" smtClean="0"/>
              <a:pPr/>
              <a:t>4/14/25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023CBB-5FD7-9842-B4DA-3F31F9968BA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023CBB-5FD7-9842-B4DA-3F31F9968BA1}"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4F59604A-DDD4-4BE5-9F0F-C50D317D165F}"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fld id="{65DAD307-166F-A142-BA54-F761A61C0C72}" type="datetimeFigureOut">
              <a:rPr lang="en-US" smtClean="0"/>
              <a:pPr/>
              <a:t>4/14/25</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65DAD307-166F-A142-BA54-F761A61C0C72}" type="datetimeFigureOut">
              <a:rPr lang="en-US" smtClean="0"/>
              <a:pPr/>
              <a:t>4/14/25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B93A9-DE17-42E8-A366-46C30944BF1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65DAD307-166F-A142-BA54-F761A61C0C72}" type="datetimeFigureOut">
              <a:rPr lang="en-US" smtClean="0"/>
              <a:pPr/>
              <a:t>4/14/25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65DAD307-166F-A142-BA54-F761A61C0C72}" type="datetimeFigureOut">
              <a:rPr lang="en-US" smtClean="0"/>
              <a:pPr/>
              <a:t>4/14/25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65DAD307-166F-A142-BA54-F761A61C0C72}" type="datetimeFigureOut">
              <a:rPr lang="en-US" smtClean="0"/>
              <a:pPr/>
              <a:t>4/14/25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DAD307-166F-A142-BA54-F761A61C0C72}" type="datetimeFigureOut">
              <a:rPr lang="en-US" smtClean="0"/>
              <a:pPr/>
              <a:t>4/14/25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65DAD307-166F-A142-BA54-F761A61C0C72}" type="datetimeFigureOut">
              <a:rPr lang="en-US" smtClean="0"/>
              <a:pPr/>
              <a:t>4/14/25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D8D72-7919-1C45-9F9C-D74055299DD1}"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65DAD307-166F-A142-BA54-F761A61C0C72}" type="datetimeFigureOut">
              <a:rPr lang="en-US" smtClean="0"/>
              <a:pPr/>
              <a:t>4/14/25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D8D72-7919-1C45-9F9C-D74055299DD1}"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65DAD307-166F-A142-BA54-F761A61C0C72}" type="datetimeFigureOut">
              <a:rPr lang="en-US" smtClean="0"/>
              <a:pPr/>
              <a:t>4/14/25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D8D72-7919-1C45-9F9C-D74055299D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65DAD307-166F-A142-BA54-F761A61C0C72}" type="datetimeFigureOut">
              <a:rPr lang="en-US" smtClean="0"/>
              <a:pPr/>
              <a:t>4/14/25</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ABBD8D72-7919-1C45-9F9C-D74055299D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 id="2147483838" r:id="rId14"/>
    <p:sldLayoutId id="2147483839" r:id="rId15"/>
    <p:sldLayoutId id="2147483840"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library.ncu.edu/dw/index/236" TargetMode="External"/><Relationship Id="rId2" Type="http://schemas.openxmlformats.org/officeDocument/2006/relationships/hyperlink" Target="https://www.youtube.com/watch?v=ZoXMgz35bSc" TargetMode="External"/><Relationship Id="rId1" Type="http://schemas.openxmlformats.org/officeDocument/2006/relationships/slideLayout" Target="../slideLayouts/slideLayout2.xml"/><Relationship Id="rId4" Type="http://schemas.openxmlformats.org/officeDocument/2006/relationships/hyperlink" Target="https://www.youtube.com/watch?v=PuyCJnv3a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Scholarly Writing</a:t>
            </a:r>
          </a:p>
        </p:txBody>
      </p:sp>
      <p:sp>
        <p:nvSpPr>
          <p:cNvPr id="3" name="Subtitle 2"/>
          <p:cNvSpPr>
            <a:spLocks noGrp="1"/>
          </p:cNvSpPr>
          <p:nvPr>
            <p:ph type="subTitle" idx="1"/>
          </p:nvPr>
        </p:nvSpPr>
        <p:spPr/>
        <p:txBody>
          <a:bodyPr>
            <a:normAutofit/>
          </a:bodyPr>
          <a:lstStyle/>
          <a:p>
            <a:r>
              <a:rPr lang="en-US" sz="2400" dirty="0"/>
              <a:t>An Overview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Abadi MT Condensed Extra Bold"/>
                <a:cs typeface="Abadi MT Condensed Extra Bold"/>
              </a:rPr>
              <a:t>Information Personally Learned about Scholarly Writing</a:t>
            </a:r>
          </a:p>
        </p:txBody>
      </p:sp>
      <p:sp>
        <p:nvSpPr>
          <p:cNvPr id="3" name="Content Placeholder 2"/>
          <p:cNvSpPr>
            <a:spLocks noGrp="1"/>
          </p:cNvSpPr>
          <p:nvPr>
            <p:ph idx="1"/>
          </p:nvPr>
        </p:nvSpPr>
        <p:spPr/>
        <p:txBody>
          <a:bodyPr>
            <a:normAutofit fontScale="92500"/>
          </a:bodyPr>
          <a:lstStyle/>
          <a:p>
            <a:r>
              <a:rPr lang="en-US" dirty="0"/>
              <a:t>Scholarly writing is meaningless with out feedback as it is an indispensible element in searching for truth (</a:t>
            </a:r>
            <a:r>
              <a:rPr lang="en-US" dirty="0" err="1"/>
              <a:t>Elger</a:t>
            </a:r>
            <a:r>
              <a:rPr lang="en-US" dirty="0"/>
              <a:t>, 2013). </a:t>
            </a:r>
            <a:r>
              <a:rPr lang="en-US" dirty="0" err="1"/>
              <a:t>Elger</a:t>
            </a:r>
            <a:r>
              <a:rPr lang="en-US" dirty="0"/>
              <a:t> further (2013) points out that most of us act defensively when feedback is received. In order to benefit from feedback to improve our scholarly writing, emotion must be laid aside. Though they deal in specifics, researcher should always focus on the big picture.</a:t>
            </a:r>
          </a:p>
          <a:p>
            <a:r>
              <a:rPr lang="en-US" dirty="0"/>
              <a:t>In addition, most of us are consumers of knowledge; scholars, however, are creators of knowledge (Ormond, 2011). Creating output is always more challenging than receiving input. Therefore, greater care and more scrutiny are unavoidable realities when scholarly writing is undertaken.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References</a:t>
            </a:r>
          </a:p>
        </p:txBody>
      </p:sp>
      <p:sp>
        <p:nvSpPr>
          <p:cNvPr id="3" name="Content Placeholder 2"/>
          <p:cNvSpPr>
            <a:spLocks noGrp="1"/>
          </p:cNvSpPr>
          <p:nvPr>
            <p:ph idx="1"/>
          </p:nvPr>
        </p:nvSpPr>
        <p:spPr/>
        <p:txBody>
          <a:bodyPr anchor="ctr">
            <a:normAutofit/>
          </a:bodyPr>
          <a:lstStyle/>
          <a:p>
            <a:r>
              <a:rPr lang="en-US" sz="1200" dirty="0">
                <a:latin typeface="Times New Roman"/>
                <a:cs typeface="Times New Roman"/>
              </a:rPr>
              <a:t>Dowden, T.(2013). Students’ perception of written feedback in teacher education. </a:t>
            </a:r>
            <a:r>
              <a:rPr lang="en-US" sz="1200" i="1" dirty="0">
                <a:latin typeface="Times New Roman"/>
                <a:cs typeface="Times New Roman"/>
              </a:rPr>
              <a:t>Assessment and Evaluation in Higher Education, 36</a:t>
            </a:r>
            <a:r>
              <a:rPr lang="en-US" sz="1200" dirty="0">
                <a:latin typeface="Times New Roman"/>
                <a:cs typeface="Times New Roman"/>
              </a:rPr>
              <a:t> (3), 349-362. </a:t>
            </a:r>
          </a:p>
          <a:p>
            <a:r>
              <a:rPr lang="en-US" sz="1200" dirty="0" err="1">
                <a:latin typeface="Times New Roman"/>
                <a:cs typeface="Times New Roman"/>
              </a:rPr>
              <a:t>Elger</a:t>
            </a:r>
            <a:r>
              <a:rPr lang="en-US" sz="1200" dirty="0">
                <a:latin typeface="Times New Roman"/>
                <a:cs typeface="Times New Roman"/>
              </a:rPr>
              <a:t>, D. (2013). </a:t>
            </a:r>
            <a:r>
              <a:rPr lang="en-US" sz="1200" i="1" dirty="0">
                <a:latin typeface="Times New Roman"/>
                <a:cs typeface="Times New Roman"/>
              </a:rPr>
              <a:t>The feedback process </a:t>
            </a:r>
            <a:r>
              <a:rPr lang="en-US" sz="1200" dirty="0">
                <a:latin typeface="Times New Roman"/>
                <a:cs typeface="Times New Roman"/>
              </a:rPr>
              <a:t>[Video]. Available from </a:t>
            </a:r>
            <a:r>
              <a:rPr lang="en-US" sz="1200" u="sng" dirty="0">
                <a:latin typeface="Times New Roman"/>
                <a:cs typeface="Times New Roman"/>
                <a:hlinkClick r:id="rId2"/>
              </a:rPr>
              <a:t>https://www.youtube.com/watch?v=ZoXMgz35bSc</a:t>
            </a:r>
            <a:endParaRPr lang="en-US" sz="1200" u="sng" dirty="0">
              <a:latin typeface="Times New Roman"/>
              <a:cs typeface="Times New Roman"/>
            </a:endParaRPr>
          </a:p>
          <a:p>
            <a:r>
              <a:rPr lang="en-US" sz="1200" dirty="0">
                <a:latin typeface="Times New Roman"/>
                <a:cs typeface="Times New Roman"/>
              </a:rPr>
              <a:t> </a:t>
            </a:r>
            <a:r>
              <a:rPr lang="en-US" sz="1200" dirty="0" err="1">
                <a:latin typeface="Times New Roman"/>
                <a:cs typeface="Times New Roman"/>
              </a:rPr>
              <a:t>Mertler</a:t>
            </a:r>
            <a:r>
              <a:rPr lang="en-US" sz="1200" dirty="0">
                <a:latin typeface="Times New Roman"/>
                <a:cs typeface="Times New Roman"/>
              </a:rPr>
              <a:t>, C.A. &amp; Charles, C.M. (2011). </a:t>
            </a:r>
            <a:r>
              <a:rPr lang="en-US" sz="1200" i="1" dirty="0">
                <a:latin typeface="Times New Roman"/>
                <a:cs typeface="Times New Roman"/>
              </a:rPr>
              <a:t>Introduction to education research</a:t>
            </a:r>
            <a:r>
              <a:rPr lang="en-US" sz="1200" dirty="0">
                <a:latin typeface="Times New Roman"/>
                <a:cs typeface="Times New Roman"/>
              </a:rPr>
              <a:t>. Boston, Ma: Pearson Education.</a:t>
            </a:r>
            <a:endParaRPr lang="en-US" sz="1200" u="sng" dirty="0">
              <a:latin typeface="Times New Roman"/>
              <a:cs typeface="Times New Roman"/>
            </a:endParaRPr>
          </a:p>
          <a:p>
            <a:r>
              <a:rPr lang="en-US" sz="1200" dirty="0" err="1">
                <a:latin typeface="Times New Roman"/>
                <a:cs typeface="Times New Roman"/>
              </a:rPr>
              <a:t>Northcentral</a:t>
            </a:r>
            <a:r>
              <a:rPr lang="en-US" sz="1200" dirty="0">
                <a:latin typeface="Times New Roman"/>
                <a:cs typeface="Times New Roman"/>
              </a:rPr>
              <a:t> University Library. (</a:t>
            </a:r>
            <a:r>
              <a:rPr lang="en-US" sz="1200" dirty="0" err="1">
                <a:latin typeface="Times New Roman"/>
                <a:cs typeface="Times New Roman"/>
              </a:rPr>
              <a:t>n.d</a:t>
            </a:r>
            <a:r>
              <a:rPr lang="en-US" sz="1200" dirty="0">
                <a:latin typeface="Times New Roman"/>
                <a:cs typeface="Times New Roman"/>
              </a:rPr>
              <a:t>.). </a:t>
            </a:r>
            <a:r>
              <a:rPr lang="en-US" sz="1200" i="1" dirty="0">
                <a:latin typeface="Times New Roman"/>
                <a:cs typeface="Times New Roman"/>
              </a:rPr>
              <a:t>Resources on gathering knowledge</a:t>
            </a:r>
            <a:r>
              <a:rPr lang="en-US" sz="1200" dirty="0">
                <a:latin typeface="Times New Roman"/>
                <a:cs typeface="Times New Roman"/>
              </a:rPr>
              <a:t>.</a:t>
            </a:r>
            <a:r>
              <a:rPr lang="en-US" sz="1200" u="sng" dirty="0">
                <a:latin typeface="Times New Roman"/>
                <a:cs typeface="Times New Roman"/>
                <a:hlinkClick r:id="rId3"/>
              </a:rPr>
              <a:t>http://library.ncu.edu/dw/index/236</a:t>
            </a:r>
            <a:endParaRPr lang="en-US" sz="1200" dirty="0">
              <a:latin typeface="Times New Roman"/>
              <a:cs typeface="Times New Roman"/>
            </a:endParaRPr>
          </a:p>
          <a:p>
            <a:r>
              <a:rPr lang="en-US" sz="1200" dirty="0">
                <a:latin typeface="Times New Roman"/>
                <a:cs typeface="Times New Roman"/>
              </a:rPr>
              <a:t>Ormond, P. (2011). Feedback alignment: effective and ineffective links between tutors’ and students’ understanding of coursework feedback. </a:t>
            </a:r>
            <a:r>
              <a:rPr lang="en-US" sz="1200" i="1" dirty="0">
                <a:latin typeface="Times New Roman"/>
                <a:cs typeface="Times New Roman"/>
              </a:rPr>
              <a:t>Assessment and Evaluation in Higher Education, 37</a:t>
            </a:r>
            <a:r>
              <a:rPr lang="en-US" sz="1200" dirty="0">
                <a:latin typeface="Times New Roman"/>
                <a:cs typeface="Times New Roman"/>
              </a:rPr>
              <a:t> (2), 125-136.</a:t>
            </a:r>
          </a:p>
          <a:p>
            <a:r>
              <a:rPr lang="en-US" sz="1200" dirty="0">
                <a:latin typeface="Times New Roman"/>
                <a:cs typeface="Times New Roman"/>
              </a:rPr>
              <a:t>University of Washington Libraries (2011). </a:t>
            </a:r>
            <a:r>
              <a:rPr lang="en-US" sz="1200" i="1" dirty="0">
                <a:latin typeface="Times New Roman"/>
                <a:cs typeface="Times New Roman"/>
              </a:rPr>
              <a:t>What is a scholarly journal article </a:t>
            </a:r>
            <a:r>
              <a:rPr lang="en-US" sz="1200" dirty="0">
                <a:latin typeface="Times New Roman"/>
                <a:cs typeface="Times New Roman"/>
              </a:rPr>
              <a:t>[Video]. </a:t>
            </a:r>
            <a:r>
              <a:rPr lang="en-US" sz="1200" u="sng" dirty="0">
                <a:latin typeface="Times New Roman"/>
                <a:cs typeface="Times New Roman"/>
                <a:hlinkClick r:id="rId4"/>
              </a:rPr>
              <a:t>https://www.youtube.com/watch?v=PuyCJnv3auk</a:t>
            </a:r>
            <a:endParaRPr lang="en-US" sz="1200" dirty="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a:latin typeface="Abadi MT Condensed Extra Bold"/>
                <a:cs typeface="Abadi MT Condensed Extra Bold"/>
              </a:rPr>
              <a:t>Why is Scholarly Writing Important?</a:t>
            </a:r>
          </a:p>
        </p:txBody>
      </p:sp>
      <p:sp>
        <p:nvSpPr>
          <p:cNvPr id="3" name="Content Placeholder 2"/>
          <p:cNvSpPr>
            <a:spLocks noGrp="1"/>
          </p:cNvSpPr>
          <p:nvPr>
            <p:ph idx="1"/>
          </p:nvPr>
        </p:nvSpPr>
        <p:spPr/>
        <p:txBody>
          <a:bodyPr>
            <a:normAutofit fontScale="85000" lnSpcReduction="20000"/>
          </a:bodyPr>
          <a:lstStyle/>
          <a:p>
            <a:r>
              <a:rPr lang="en-US" dirty="0"/>
              <a:t>Written by specialists in a given field and, if peer reviewed, evaluated by experts.</a:t>
            </a:r>
          </a:p>
          <a:p>
            <a:r>
              <a:rPr lang="en-US" dirty="0"/>
              <a:t>Based on research that reduces bias and produces more accurate reliable information (Northcentral University Library, n.d.).</a:t>
            </a:r>
          </a:p>
          <a:p>
            <a:r>
              <a:rPr lang="en-US" dirty="0"/>
              <a:t>Generates a dialogue among the best minds in a specific discipline resulting in a synthesis of knowledge (University of Washington Library, 2011),</a:t>
            </a:r>
          </a:p>
          <a:p>
            <a:r>
              <a:rPr lang="en-US" dirty="0"/>
              <a:t>Constructs the ‘literature” of that field building a solid foundation on which deeper understanding can arise (</a:t>
            </a:r>
            <a:r>
              <a:rPr lang="en-US" dirty="0" err="1"/>
              <a:t>Unviersity</a:t>
            </a:r>
            <a:r>
              <a:rPr lang="en-US" dirty="0"/>
              <a:t> of Washington Library, 2011)</a:t>
            </a:r>
          </a:p>
          <a:p>
            <a:r>
              <a:rPr lang="en-US" dirty="0"/>
              <a:t>Ensures that intellectual insights are properly credited (</a:t>
            </a:r>
            <a:r>
              <a:rPr lang="en-US" dirty="0" err="1"/>
              <a:t>Northcentral</a:t>
            </a:r>
            <a:r>
              <a:rPr lang="en-US" dirty="0"/>
              <a:t> University Library, </a:t>
            </a:r>
            <a:r>
              <a:rPr lang="en-US" dirty="0" err="1"/>
              <a:t>n.d</a:t>
            </a:r>
            <a:r>
              <a:rPr lang="en-US" dirty="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badi MT Condensed Extra Bold"/>
                <a:cs typeface="Abadi MT Condensed Extra Bold"/>
              </a:rPr>
              <a:t>Notes and Insights</a:t>
            </a:r>
          </a:p>
        </p:txBody>
      </p:sp>
      <p:sp>
        <p:nvSpPr>
          <p:cNvPr id="3" name="Content Placeholder 2"/>
          <p:cNvSpPr>
            <a:spLocks noGrp="1"/>
          </p:cNvSpPr>
          <p:nvPr>
            <p:ph idx="1"/>
          </p:nvPr>
        </p:nvSpPr>
        <p:spPr/>
        <p:txBody>
          <a:bodyPr>
            <a:normAutofit fontScale="92500" lnSpcReduction="10000"/>
          </a:bodyPr>
          <a:lstStyle/>
          <a:p>
            <a:r>
              <a:rPr lang="en-US" dirty="0"/>
              <a:t>Newton once said “ If I see further than others, it’s because I stand on the shoulder of giants.” Newton, in reality, is only half correct. We also stand on the shoulders of thousands of unknown smaller contributors whose names we may never know but whose collective efforts are no less significant.  </a:t>
            </a:r>
          </a:p>
          <a:p>
            <a:r>
              <a:rPr lang="en-US" dirty="0"/>
              <a:t>Scholarly writing is a pruning process that strengthens the relevant, weeds out the trivial, and adapts to the changing environment.</a:t>
            </a:r>
          </a:p>
          <a:p>
            <a:r>
              <a:rPr lang="en-US" dirty="0"/>
              <a:t>It also grants anyone who has a passion for a subject and the courage to open his or her ideas to ruthless scrutiny the opportunity to take part in the collective dialogue and become a co-contributor.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Abadi MT Condensed Extra Bold"/>
                <a:cs typeface="Abadi MT Condensed Extra Bold"/>
              </a:rPr>
              <a:t>Pre-course Knowledge of Scholarly Writing </a:t>
            </a:r>
          </a:p>
        </p:txBody>
      </p:sp>
      <p:sp>
        <p:nvSpPr>
          <p:cNvPr id="3" name="Content Placeholder 2"/>
          <p:cNvSpPr>
            <a:spLocks noGrp="1"/>
          </p:cNvSpPr>
          <p:nvPr>
            <p:ph idx="1"/>
          </p:nvPr>
        </p:nvSpPr>
        <p:spPr/>
        <p:txBody>
          <a:bodyPr/>
          <a:lstStyle/>
          <a:p>
            <a:r>
              <a:rPr lang="en-US" dirty="0"/>
              <a:t>The scholars of today are heavily reliant of the seekers of knowledge that proceeded them.</a:t>
            </a:r>
          </a:p>
          <a:p>
            <a:r>
              <a:rPr lang="en-US" dirty="0"/>
              <a:t>Scholarly writing is done by experts in the field and is based on extensive research conducted using the scientific method in order to produce valid and reliable results (</a:t>
            </a:r>
            <a:r>
              <a:rPr lang="en-US" dirty="0" err="1"/>
              <a:t>Mertle</a:t>
            </a:r>
            <a:r>
              <a:rPr lang="en-US" dirty="0"/>
              <a:t> &amp; Charles, 2011),</a:t>
            </a:r>
          </a:p>
          <a:p>
            <a:r>
              <a:rPr lang="en-US" dirty="0"/>
              <a:t>Either a research question or questions are posed that must be answered or a hypothesis is stated that must be tested (</a:t>
            </a:r>
            <a:r>
              <a:rPr lang="en-US" dirty="0" err="1"/>
              <a:t>Mertle</a:t>
            </a:r>
            <a:r>
              <a:rPr lang="en-US" dirty="0"/>
              <a:t> &amp; Charles,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badi MT Condensed Extra Bold"/>
                <a:cs typeface="Abadi MT Condensed Extra Bold"/>
              </a:rPr>
              <a:t>Notes and Insights</a:t>
            </a:r>
          </a:p>
        </p:txBody>
      </p:sp>
      <p:sp>
        <p:nvSpPr>
          <p:cNvPr id="3" name="Content Placeholder 2"/>
          <p:cNvSpPr>
            <a:spLocks noGrp="1"/>
          </p:cNvSpPr>
          <p:nvPr>
            <p:ph idx="1"/>
          </p:nvPr>
        </p:nvSpPr>
        <p:spPr/>
        <p:txBody>
          <a:bodyPr/>
          <a:lstStyle/>
          <a:p>
            <a:r>
              <a:rPr lang="en-US" dirty="0"/>
              <a:t>Quality and accuracy in carrying out methods and procedures are essential to achieving reliability in the data and validity in the conclusions.</a:t>
            </a:r>
          </a:p>
          <a:p>
            <a:r>
              <a:rPr lang="en-US" dirty="0"/>
              <a:t>If the procedures are valid, the evidence presented from data produces inferences that are consistent with the facts. Other researchers must be able to ascertain whether or not the findings will lead to knowledge that enhances the existing literature and furthers the discipline’s foundation.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Abadi MT Condensed Extra Bold"/>
                <a:cs typeface="Abadi MT Condensed Extra Bold"/>
              </a:rPr>
              <a:t>Receiving and Incorporating Scholarly Writing Feedback</a:t>
            </a:r>
          </a:p>
        </p:txBody>
      </p:sp>
      <p:sp>
        <p:nvSpPr>
          <p:cNvPr id="3" name="Content Placeholder 2"/>
          <p:cNvSpPr>
            <a:spLocks noGrp="1"/>
          </p:cNvSpPr>
          <p:nvPr>
            <p:ph idx="1"/>
          </p:nvPr>
        </p:nvSpPr>
        <p:spPr/>
        <p:txBody>
          <a:bodyPr/>
          <a:lstStyle/>
          <a:p>
            <a:r>
              <a:rPr lang="en-US" dirty="0"/>
              <a:t>Scholarly writing is an ongoing dialogue between experts in a field. Without feedback, it’s a one-sided conversation (Dowden, 2013).</a:t>
            </a:r>
          </a:p>
          <a:p>
            <a:r>
              <a:rPr lang="en-US" dirty="0"/>
              <a:t>Feedback promotes accuracy of results, brings clarity to points of contention, and stimulates debate (Ormond, 2011).</a:t>
            </a:r>
          </a:p>
          <a:p>
            <a:r>
              <a:rPr lang="en-US" dirty="0"/>
              <a:t>Feedback improves the quality of future research. Without feedback, mistakes will be repeated and wrong thinking continued (Dowden, 2013).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and Insights</a:t>
            </a:r>
          </a:p>
        </p:txBody>
      </p:sp>
      <p:sp>
        <p:nvSpPr>
          <p:cNvPr id="3" name="Content Placeholder 2"/>
          <p:cNvSpPr>
            <a:spLocks noGrp="1"/>
          </p:cNvSpPr>
          <p:nvPr>
            <p:ph idx="1"/>
          </p:nvPr>
        </p:nvSpPr>
        <p:spPr/>
        <p:txBody>
          <a:bodyPr/>
          <a:lstStyle/>
          <a:p>
            <a:r>
              <a:rPr lang="en-US" dirty="0"/>
              <a:t>Dowden (2013) points out that feedback extends concepts to new levels of understanding by bringing to light ideas that other researchers may have missed. These new insights often lead to previously unforeseen questions or even solutions to difficult problems.</a:t>
            </a:r>
          </a:p>
          <a:p>
            <a:r>
              <a:rPr lang="en-US" dirty="0"/>
              <a:t>If approached with the correct attitude, feedback is an opportunity for growth (</a:t>
            </a:r>
            <a:r>
              <a:rPr lang="en-US" dirty="0" err="1"/>
              <a:t>Elger</a:t>
            </a:r>
            <a:r>
              <a:rPr lang="en-US" dirty="0"/>
              <a:t>, 2013) by inspiring self-reflection and critical analysis of personally held concepts (Dowden, 2013). When we question our own work, it usually results in improvement (Ormond, 2011).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Abadi MT Condensed Extra Bold"/>
                <a:cs typeface="Abadi MT Condensed Extra Bold"/>
              </a:rPr>
              <a:t>Using Feedback to Improve Scholarly Writing</a:t>
            </a:r>
          </a:p>
        </p:txBody>
      </p:sp>
      <p:sp>
        <p:nvSpPr>
          <p:cNvPr id="3" name="Content Placeholder 2"/>
          <p:cNvSpPr>
            <a:spLocks noGrp="1"/>
          </p:cNvSpPr>
          <p:nvPr>
            <p:ph idx="1"/>
          </p:nvPr>
        </p:nvSpPr>
        <p:spPr/>
        <p:txBody>
          <a:bodyPr/>
          <a:lstStyle/>
          <a:p>
            <a:r>
              <a:rPr lang="en-US" dirty="0"/>
              <a:t>When certain concepts have broad consensus, it allows the researcher to feel confident that he or she is on the right track. But when feedback calls attention to flaws in procedure, designs, methods, or results, it could save the research from reaching faulty conclusions (Dowden, 2013). Corrections or adjustments can then be made.</a:t>
            </a:r>
          </a:p>
          <a:p>
            <a:r>
              <a:rPr lang="en-US" dirty="0"/>
              <a:t>Furthermore, constructive feedback can point out bias in research, thereby reducing it (Ormond, 2011). When bias is eliminated, the information is more trustworthy.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and Insights</a:t>
            </a:r>
          </a:p>
        </p:txBody>
      </p:sp>
      <p:sp>
        <p:nvSpPr>
          <p:cNvPr id="3" name="Content Placeholder 2"/>
          <p:cNvSpPr>
            <a:spLocks noGrp="1"/>
          </p:cNvSpPr>
          <p:nvPr>
            <p:ph idx="1"/>
          </p:nvPr>
        </p:nvSpPr>
        <p:spPr/>
        <p:txBody>
          <a:bodyPr>
            <a:normAutofit fontScale="92500" lnSpcReduction="10000"/>
          </a:bodyPr>
          <a:lstStyle/>
          <a:p>
            <a:r>
              <a:rPr lang="en-US" dirty="0"/>
              <a:t>To say that feedback confirms solid concepts or builds on previous foundations of knowledge is too simplistic. Such an approach ignores the complexity in the process of building knowledge, disregards the fluid nature of expert opinion, or glosses over the creative destruction that is common when piecing together the principles and fundamentals of a given field of study. Constructing understanding is not a linear process, but messy one. Without feedback, the illusion of ordered design can be achieved, but the structure would  stand on shaky ground and could easily be toppled. Feedback may well be the mortar that holds the bricks of understanding together.</a:t>
            </a:r>
          </a:p>
          <a:p>
            <a:pPr>
              <a:buNone/>
            </a:pPr>
            <a:r>
              <a:rPr lang="en-US" dirty="0"/>
              <a:t>  </a:t>
            </a:r>
          </a:p>
        </p:txBody>
      </p:sp>
    </p:spTree>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2190</TotalTime>
  <Words>1093</Words>
  <Application>Microsoft Macintosh PowerPoint</Application>
  <PresentationFormat>On-screen Show (4:3)</PresentationFormat>
  <Paragraphs>43</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Abadi MT Condensed Extra Bold</vt:lpstr>
      <vt:lpstr>Arial</vt:lpstr>
      <vt:lpstr>Calibri</vt:lpstr>
      <vt:lpstr>Times New Roman</vt:lpstr>
      <vt:lpstr>Trebuchet MS</vt:lpstr>
      <vt:lpstr>Wingdings 2</vt:lpstr>
      <vt:lpstr>Revolution</vt:lpstr>
      <vt:lpstr>Scholarly Writing</vt:lpstr>
      <vt:lpstr>Why is Scholarly Writing Important?</vt:lpstr>
      <vt:lpstr>Notes and Insights</vt:lpstr>
      <vt:lpstr>Pre-course Knowledge of Scholarly Writing </vt:lpstr>
      <vt:lpstr>Notes and Insights</vt:lpstr>
      <vt:lpstr>Receiving and Incorporating Scholarly Writing Feedback</vt:lpstr>
      <vt:lpstr>Notes and Insights</vt:lpstr>
      <vt:lpstr>Using Feedback to Improve Scholarly Writing</vt:lpstr>
      <vt:lpstr>Notes and Insights</vt:lpstr>
      <vt:lpstr>Information Personally Learned about Scholarly Writing</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stanger</dc:creator>
  <cp:lastModifiedBy>robert stanger</cp:lastModifiedBy>
  <cp:revision>40</cp:revision>
  <dcterms:created xsi:type="dcterms:W3CDTF">2016-06-01T17:54:50Z</dcterms:created>
  <dcterms:modified xsi:type="dcterms:W3CDTF">2025-04-14T17:30:05Z</dcterms:modified>
</cp:coreProperties>
</file>