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55"/>
    <p:restoredTop sz="94655"/>
  </p:normalViewPr>
  <p:slideViewPr>
    <p:cSldViewPr snapToGrid="0">
      <p:cViewPr varScale="1">
        <p:scale>
          <a:sx n="116" d="100"/>
          <a:sy n="116" d="100"/>
        </p:scale>
        <p:origin x="224"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9/27/24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9/27/24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9/27/24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9/27/24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9/27/24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9/27/24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9/27/24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9/27/24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9/27/24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9/27/24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9/27/24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9/27/24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9/27/24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9/27/24</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9/27/24</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C5274-2AE4-E7BD-82EE-891034664956}"/>
              </a:ext>
            </a:extLst>
          </p:cNvPr>
          <p:cNvSpPr>
            <a:spLocks noGrp="1"/>
          </p:cNvSpPr>
          <p:nvPr>
            <p:ph type="ctrTitle"/>
          </p:nvPr>
        </p:nvSpPr>
        <p:spPr/>
        <p:txBody>
          <a:bodyPr/>
          <a:lstStyle/>
          <a:p>
            <a:r>
              <a:rPr lang="en-US" dirty="0"/>
              <a:t>The Writing Process</a:t>
            </a:r>
          </a:p>
        </p:txBody>
      </p:sp>
      <p:sp>
        <p:nvSpPr>
          <p:cNvPr id="3" name="Subtitle 2">
            <a:extLst>
              <a:ext uri="{FF2B5EF4-FFF2-40B4-BE49-F238E27FC236}">
                <a16:creationId xmlns:a16="http://schemas.microsoft.com/office/drawing/2014/main" id="{719DC5EF-7981-4B53-C615-4B05891897B6}"/>
              </a:ext>
            </a:extLst>
          </p:cNvPr>
          <p:cNvSpPr>
            <a:spLocks noGrp="1"/>
          </p:cNvSpPr>
          <p:nvPr>
            <p:ph type="subTitle" idx="1"/>
          </p:nvPr>
        </p:nvSpPr>
        <p:spPr/>
        <p:txBody>
          <a:bodyPr/>
          <a:lstStyle/>
          <a:p>
            <a:r>
              <a:rPr lang="en-US" dirty="0"/>
              <a:t>Why Do We Write?</a:t>
            </a:r>
          </a:p>
        </p:txBody>
      </p:sp>
    </p:spTree>
    <p:extLst>
      <p:ext uri="{BB962C8B-B14F-4D97-AF65-F5344CB8AC3E}">
        <p14:creationId xmlns:p14="http://schemas.microsoft.com/office/powerpoint/2010/main" val="19821216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9CD35-767E-21B8-8F91-78F80F9F701F}"/>
              </a:ext>
            </a:extLst>
          </p:cNvPr>
          <p:cNvSpPr>
            <a:spLocks noGrp="1"/>
          </p:cNvSpPr>
          <p:nvPr>
            <p:ph type="title"/>
          </p:nvPr>
        </p:nvSpPr>
        <p:spPr/>
        <p:txBody>
          <a:bodyPr/>
          <a:lstStyle/>
          <a:p>
            <a:r>
              <a:rPr lang="en-US" dirty="0"/>
              <a:t>              Tools of Persuasion (Part II)</a:t>
            </a:r>
          </a:p>
        </p:txBody>
      </p:sp>
      <p:sp>
        <p:nvSpPr>
          <p:cNvPr id="3" name="Content Placeholder 2">
            <a:extLst>
              <a:ext uri="{FF2B5EF4-FFF2-40B4-BE49-F238E27FC236}">
                <a16:creationId xmlns:a16="http://schemas.microsoft.com/office/drawing/2014/main" id="{5A25ECF3-6616-0B9B-40FB-740C2508F54A}"/>
              </a:ext>
            </a:extLst>
          </p:cNvPr>
          <p:cNvSpPr>
            <a:spLocks noGrp="1"/>
          </p:cNvSpPr>
          <p:nvPr>
            <p:ph idx="1"/>
          </p:nvPr>
        </p:nvSpPr>
        <p:spPr/>
        <p:txBody>
          <a:bodyPr/>
          <a:lstStyle/>
          <a:p>
            <a:r>
              <a:rPr lang="en-US" dirty="0"/>
              <a:t>Facts</a:t>
            </a:r>
          </a:p>
          <a:p>
            <a:r>
              <a:rPr lang="en-US" dirty="0"/>
              <a:t>Logic</a:t>
            </a:r>
          </a:p>
          <a:p>
            <a:r>
              <a:rPr lang="en-US" dirty="0"/>
              <a:t>Professional Opinion</a:t>
            </a:r>
          </a:p>
          <a:p>
            <a:r>
              <a:rPr lang="en-US" dirty="0"/>
              <a:t>History</a:t>
            </a:r>
          </a:p>
          <a:p>
            <a:r>
              <a:rPr lang="en-US" dirty="0"/>
              <a:t>Current Events</a:t>
            </a:r>
          </a:p>
          <a:p>
            <a:r>
              <a:rPr lang="en-US" dirty="0"/>
              <a:t>Great works of literature</a:t>
            </a:r>
          </a:p>
          <a:p>
            <a:r>
              <a:rPr lang="en-US" dirty="0" err="1"/>
              <a:t>Perosnal</a:t>
            </a:r>
            <a:r>
              <a:rPr lang="en-US" dirty="0"/>
              <a:t> experience</a:t>
            </a:r>
          </a:p>
          <a:p>
            <a:r>
              <a:rPr lang="en-US" dirty="0"/>
              <a:t>Of all these tools, which is the strongest? Which is the weakest?</a:t>
            </a:r>
          </a:p>
        </p:txBody>
      </p:sp>
    </p:spTree>
    <p:extLst>
      <p:ext uri="{BB962C8B-B14F-4D97-AF65-F5344CB8AC3E}">
        <p14:creationId xmlns:p14="http://schemas.microsoft.com/office/powerpoint/2010/main" val="2577797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935CF-870F-2D98-7013-C1D1F016F0AC}"/>
              </a:ext>
            </a:extLst>
          </p:cNvPr>
          <p:cNvSpPr>
            <a:spLocks noGrp="1"/>
          </p:cNvSpPr>
          <p:nvPr>
            <p:ph type="title"/>
          </p:nvPr>
        </p:nvSpPr>
        <p:spPr/>
        <p:txBody>
          <a:bodyPr/>
          <a:lstStyle/>
          <a:p>
            <a:r>
              <a:rPr lang="en-US" dirty="0"/>
              <a:t>                   Speaking versus Writing</a:t>
            </a:r>
          </a:p>
        </p:txBody>
      </p:sp>
      <p:sp>
        <p:nvSpPr>
          <p:cNvPr id="3" name="Content Placeholder 2">
            <a:extLst>
              <a:ext uri="{FF2B5EF4-FFF2-40B4-BE49-F238E27FC236}">
                <a16:creationId xmlns:a16="http://schemas.microsoft.com/office/drawing/2014/main" id="{C28D6F00-D45D-CE7E-9260-4FEB22313467}"/>
              </a:ext>
            </a:extLst>
          </p:cNvPr>
          <p:cNvSpPr>
            <a:spLocks noGrp="1"/>
          </p:cNvSpPr>
          <p:nvPr>
            <p:ph idx="1"/>
          </p:nvPr>
        </p:nvSpPr>
        <p:spPr/>
        <p:txBody>
          <a:bodyPr/>
          <a:lstStyle/>
          <a:p>
            <a:pPr marL="0" indent="0">
              <a:buNone/>
            </a:pPr>
            <a:endParaRPr lang="en-US" dirty="0"/>
          </a:p>
          <a:p>
            <a:pPr>
              <a:buFont typeface="Arial" panose="020B0604020202020204" pitchFamily="34" charset="0"/>
              <a:buChar char="•"/>
            </a:pPr>
            <a:r>
              <a:rPr lang="en-US" dirty="0"/>
              <a:t>Humans have been speaking for as long as we have existed, around 200,000 years</a:t>
            </a:r>
          </a:p>
          <a:p>
            <a:pPr>
              <a:buFont typeface="Arial" panose="020B0604020202020204" pitchFamily="34" charset="0"/>
              <a:buChar char="•"/>
            </a:pPr>
            <a:r>
              <a:rPr lang="en-US" dirty="0"/>
              <a:t>Writing however was invented only 5,000 years ago.</a:t>
            </a:r>
          </a:p>
          <a:p>
            <a:pPr>
              <a:buFont typeface="Arial" panose="020B0604020202020204" pitchFamily="34" charset="0"/>
              <a:buChar char="•"/>
            </a:pPr>
            <a:r>
              <a:rPr lang="en-US" dirty="0"/>
              <a:t>There are 5,000 languages spoken in the world today,</a:t>
            </a:r>
          </a:p>
          <a:p>
            <a:pPr>
              <a:buFont typeface="Arial" panose="020B0604020202020204" pitchFamily="34" charset="0"/>
              <a:buChar char="•"/>
            </a:pPr>
            <a:r>
              <a:rPr lang="en-US" dirty="0"/>
              <a:t>Less than 100 have a writing system.</a:t>
            </a:r>
          </a:p>
          <a:p>
            <a:pPr>
              <a:buFont typeface="Arial" panose="020B0604020202020204" pitchFamily="34" charset="0"/>
              <a:buChar char="•"/>
            </a:pPr>
            <a:r>
              <a:rPr lang="en-US" dirty="0"/>
              <a:t>There are billions of people on this planet who can speak a language but cannot write.</a:t>
            </a:r>
          </a:p>
          <a:p>
            <a:pPr>
              <a:buFont typeface="Arial" panose="020B0604020202020204" pitchFamily="34" charset="0"/>
              <a:buChar char="•"/>
            </a:pPr>
            <a:r>
              <a:rPr lang="en-US" dirty="0"/>
              <a:t>Children learn to speak naturally at home and learn just by listening to and observing from their environment. </a:t>
            </a:r>
          </a:p>
          <a:p>
            <a:pPr>
              <a:buFont typeface="Arial" panose="020B0604020202020204" pitchFamily="34" charset="0"/>
              <a:buChar char="•"/>
            </a:pPr>
            <a:r>
              <a:rPr lang="en-US" dirty="0"/>
              <a:t>Writing however does not occur naturally, it must be learned in school.</a:t>
            </a:r>
          </a:p>
          <a:p>
            <a:pPr marL="0" indent="0">
              <a:buNone/>
            </a:pPr>
            <a:endParaRPr lang="en-US" dirty="0"/>
          </a:p>
        </p:txBody>
      </p:sp>
    </p:spTree>
    <p:extLst>
      <p:ext uri="{BB962C8B-B14F-4D97-AF65-F5344CB8AC3E}">
        <p14:creationId xmlns:p14="http://schemas.microsoft.com/office/powerpoint/2010/main" val="974418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FE291-F430-2302-007B-90813BDCEAF8}"/>
              </a:ext>
            </a:extLst>
          </p:cNvPr>
          <p:cNvSpPr>
            <a:spLocks noGrp="1"/>
          </p:cNvSpPr>
          <p:nvPr>
            <p:ph type="title"/>
          </p:nvPr>
        </p:nvSpPr>
        <p:spPr/>
        <p:txBody>
          <a:bodyPr/>
          <a:lstStyle/>
          <a:p>
            <a:r>
              <a:rPr lang="en-US" dirty="0"/>
              <a:t>      What Does This Tell Us About Writing</a:t>
            </a:r>
          </a:p>
        </p:txBody>
      </p:sp>
      <p:sp>
        <p:nvSpPr>
          <p:cNvPr id="3" name="Content Placeholder 2">
            <a:extLst>
              <a:ext uri="{FF2B5EF4-FFF2-40B4-BE49-F238E27FC236}">
                <a16:creationId xmlns:a16="http://schemas.microsoft.com/office/drawing/2014/main" id="{BF15F2FD-216C-237F-A161-921D4960A5F5}"/>
              </a:ext>
            </a:extLst>
          </p:cNvPr>
          <p:cNvSpPr>
            <a:spLocks noGrp="1"/>
          </p:cNvSpPr>
          <p:nvPr>
            <p:ph idx="1"/>
          </p:nvPr>
        </p:nvSpPr>
        <p:spPr/>
        <p:txBody>
          <a:bodyPr/>
          <a:lstStyle/>
          <a:p>
            <a:r>
              <a:rPr lang="en-US" dirty="0"/>
              <a:t>Speaking is natural. Our brains are hardwired to speak.</a:t>
            </a:r>
          </a:p>
          <a:p>
            <a:r>
              <a:rPr lang="en-US" dirty="0"/>
              <a:t>Writing however had to be invented, It is not natural.</a:t>
            </a:r>
          </a:p>
          <a:p>
            <a:r>
              <a:rPr lang="en-US" dirty="0"/>
              <a:t>Writing is an invention. We have to be taught how to write.</a:t>
            </a:r>
          </a:p>
          <a:p>
            <a:r>
              <a:rPr lang="en-US" dirty="0"/>
              <a:t>We do not have have to be directly taught how to speak.</a:t>
            </a:r>
          </a:p>
          <a:p>
            <a:r>
              <a:rPr lang="en-US" dirty="0"/>
              <a:t>As a result, we know speaking and writing are not the same skill.</a:t>
            </a:r>
          </a:p>
          <a:p>
            <a:r>
              <a:rPr lang="en-US" dirty="0"/>
              <a:t>They are two different functions that require activation of two different parts of the brain.</a:t>
            </a:r>
          </a:p>
          <a:p>
            <a:endParaRPr lang="en-US" dirty="0"/>
          </a:p>
        </p:txBody>
      </p:sp>
    </p:spTree>
    <p:extLst>
      <p:ext uri="{BB962C8B-B14F-4D97-AF65-F5344CB8AC3E}">
        <p14:creationId xmlns:p14="http://schemas.microsoft.com/office/powerpoint/2010/main" val="50720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0D7C69-ED29-924B-D7A1-3E93421F78C8}"/>
              </a:ext>
            </a:extLst>
          </p:cNvPr>
          <p:cNvSpPr>
            <a:spLocks noGrp="1"/>
          </p:cNvSpPr>
          <p:nvPr>
            <p:ph type="title"/>
          </p:nvPr>
        </p:nvSpPr>
        <p:spPr/>
        <p:txBody>
          <a:bodyPr/>
          <a:lstStyle/>
          <a:p>
            <a:r>
              <a:rPr lang="en-US" dirty="0"/>
              <a:t>                         What is Writing?</a:t>
            </a:r>
          </a:p>
        </p:txBody>
      </p:sp>
      <p:sp>
        <p:nvSpPr>
          <p:cNvPr id="3" name="Content Placeholder 2">
            <a:extLst>
              <a:ext uri="{FF2B5EF4-FFF2-40B4-BE49-F238E27FC236}">
                <a16:creationId xmlns:a16="http://schemas.microsoft.com/office/drawing/2014/main" id="{D6994DA8-F3F7-4B03-C0EC-E48D15C42C5C}"/>
              </a:ext>
            </a:extLst>
          </p:cNvPr>
          <p:cNvSpPr>
            <a:spLocks noGrp="1"/>
          </p:cNvSpPr>
          <p:nvPr>
            <p:ph idx="1"/>
          </p:nvPr>
        </p:nvSpPr>
        <p:spPr/>
        <p:txBody>
          <a:bodyPr/>
          <a:lstStyle/>
          <a:p>
            <a:r>
              <a:rPr lang="en-US" dirty="0"/>
              <a:t>Spoken words are symbols for ideas. We we share the same symbol for the same idea, we can communicate,</a:t>
            </a:r>
          </a:p>
          <a:p>
            <a:r>
              <a:rPr lang="en-US" dirty="0"/>
              <a:t>Writing is a physical symbol for sounds that represent ideas.</a:t>
            </a:r>
          </a:p>
          <a:p>
            <a:r>
              <a:rPr lang="en-US" dirty="0"/>
              <a:t>Like spoken symbols, written symbols must be agreed upon in order for communication to take place.</a:t>
            </a:r>
          </a:p>
          <a:p>
            <a:r>
              <a:rPr lang="en-US" dirty="0"/>
              <a:t>For 190,000 years, humans progress very little.</a:t>
            </a:r>
          </a:p>
          <a:p>
            <a:r>
              <a:rPr lang="en-US" dirty="0"/>
              <a:t>After writing was invented, humans went from building stone huts to building skyscrapers. From riding on horse back, to building rockets to the moon.</a:t>
            </a:r>
          </a:p>
          <a:p>
            <a:r>
              <a:rPr lang="en-US" dirty="0"/>
              <a:t>All this in only 5,000 years.</a:t>
            </a:r>
          </a:p>
        </p:txBody>
      </p:sp>
    </p:spTree>
    <p:extLst>
      <p:ext uri="{BB962C8B-B14F-4D97-AF65-F5344CB8AC3E}">
        <p14:creationId xmlns:p14="http://schemas.microsoft.com/office/powerpoint/2010/main" val="4291905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0C6EC-982F-0431-76AB-CC9E9A2C7341}"/>
              </a:ext>
            </a:extLst>
          </p:cNvPr>
          <p:cNvSpPr>
            <a:spLocks noGrp="1"/>
          </p:cNvSpPr>
          <p:nvPr>
            <p:ph type="title"/>
          </p:nvPr>
        </p:nvSpPr>
        <p:spPr/>
        <p:txBody>
          <a:bodyPr/>
          <a:lstStyle/>
          <a:p>
            <a:r>
              <a:rPr lang="en-US" dirty="0"/>
              <a:t>Why Did the Invention of Writing Speed Up</a:t>
            </a:r>
            <a:br>
              <a:rPr lang="en-US" dirty="0"/>
            </a:br>
            <a:r>
              <a:rPr lang="en-US" dirty="0"/>
              <a:t>                       Human Progress.</a:t>
            </a:r>
          </a:p>
        </p:txBody>
      </p:sp>
      <p:sp>
        <p:nvSpPr>
          <p:cNvPr id="3" name="Content Placeholder 2">
            <a:extLst>
              <a:ext uri="{FF2B5EF4-FFF2-40B4-BE49-F238E27FC236}">
                <a16:creationId xmlns:a16="http://schemas.microsoft.com/office/drawing/2014/main" id="{71996907-110C-1200-4AE9-32660F268979}"/>
              </a:ext>
            </a:extLst>
          </p:cNvPr>
          <p:cNvSpPr>
            <a:spLocks noGrp="1"/>
          </p:cNvSpPr>
          <p:nvPr>
            <p:ph idx="1"/>
          </p:nvPr>
        </p:nvSpPr>
        <p:spPr/>
        <p:txBody>
          <a:bodyPr>
            <a:normAutofit lnSpcReduction="10000"/>
          </a:bodyPr>
          <a:lstStyle/>
          <a:p>
            <a:r>
              <a:rPr lang="en-US" dirty="0"/>
              <a:t>Before writing, information was passed on by word of mouth. Word of mouth is a very unreliable was to pass on information. </a:t>
            </a:r>
          </a:p>
          <a:p>
            <a:r>
              <a:rPr lang="en-US" dirty="0"/>
              <a:t>Plus, the information does not travel too far.</a:t>
            </a:r>
          </a:p>
          <a:p>
            <a:r>
              <a:rPr lang="en-US" dirty="0"/>
              <a:t>New information often was lost after the people who held that information died.  As </a:t>
            </a:r>
            <a:r>
              <a:rPr lang="en-US"/>
              <a:t>a result </a:t>
            </a:r>
            <a:r>
              <a:rPr lang="en-US" dirty="0"/>
              <a:t>humans had to learn the same old lessons over and over again. </a:t>
            </a:r>
          </a:p>
          <a:p>
            <a:r>
              <a:rPr lang="en-US" dirty="0"/>
              <a:t>After writing was invented, information could be preserved over longer periods of time.  Old information could be learned more quickly, giving us time to accumulate new information. Allowing knowledge to build and build.</a:t>
            </a:r>
          </a:p>
          <a:p>
            <a:r>
              <a:rPr lang="en-US" dirty="0"/>
              <a:t>Information could be transmitted over greater distances, again allowing information to grow and spread.</a:t>
            </a:r>
          </a:p>
          <a:p>
            <a:r>
              <a:rPr lang="en-US" dirty="0"/>
              <a:t>None of our modern conveniences would exist without writing.</a:t>
            </a:r>
          </a:p>
        </p:txBody>
      </p:sp>
    </p:spTree>
    <p:extLst>
      <p:ext uri="{BB962C8B-B14F-4D97-AF65-F5344CB8AC3E}">
        <p14:creationId xmlns:p14="http://schemas.microsoft.com/office/powerpoint/2010/main" val="1661144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80651-FD2F-33CB-896F-DB39C66ECA9F}"/>
              </a:ext>
            </a:extLst>
          </p:cNvPr>
          <p:cNvSpPr>
            <a:spLocks noGrp="1"/>
          </p:cNvSpPr>
          <p:nvPr>
            <p:ph type="title"/>
          </p:nvPr>
        </p:nvSpPr>
        <p:spPr/>
        <p:txBody>
          <a:bodyPr/>
          <a:lstStyle/>
          <a:p>
            <a:r>
              <a:rPr lang="en-US" dirty="0"/>
              <a:t>                   Why do Humans Write?</a:t>
            </a:r>
          </a:p>
        </p:txBody>
      </p:sp>
      <p:sp>
        <p:nvSpPr>
          <p:cNvPr id="3" name="Content Placeholder 2">
            <a:extLst>
              <a:ext uri="{FF2B5EF4-FFF2-40B4-BE49-F238E27FC236}">
                <a16:creationId xmlns:a16="http://schemas.microsoft.com/office/drawing/2014/main" id="{B9D0D6B5-2C85-67AF-4D9B-879B38FA4277}"/>
              </a:ext>
            </a:extLst>
          </p:cNvPr>
          <p:cNvSpPr>
            <a:spLocks noGrp="1"/>
          </p:cNvSpPr>
          <p:nvPr>
            <p:ph idx="1"/>
          </p:nvPr>
        </p:nvSpPr>
        <p:spPr/>
        <p:txBody>
          <a:bodyPr/>
          <a:lstStyle/>
          <a:p>
            <a:r>
              <a:rPr lang="en-US" dirty="0"/>
              <a:t>There are four basic reasons why modern humans write.</a:t>
            </a:r>
          </a:p>
          <a:p>
            <a:r>
              <a:rPr lang="en-US" dirty="0"/>
              <a:t>What is the purpose of newspapers? A computer manuals? A shopping list?</a:t>
            </a:r>
          </a:p>
          <a:p>
            <a:r>
              <a:rPr lang="en-US" dirty="0"/>
              <a:t>What is the purpose a poem? A love letter? A diary?</a:t>
            </a:r>
          </a:p>
          <a:p>
            <a:r>
              <a:rPr lang="en-US" dirty="0"/>
              <a:t>What is the purpose of a comic book? A movie script?  A ghost story?</a:t>
            </a:r>
          </a:p>
          <a:p>
            <a:r>
              <a:rPr lang="en-US" dirty="0"/>
              <a:t>What is the purpose of an essay? An editorial? A university application letter?</a:t>
            </a:r>
          </a:p>
          <a:p>
            <a:r>
              <a:rPr lang="en-US" dirty="0"/>
              <a:t>Can a piece of writing serve more than one purpose?</a:t>
            </a:r>
          </a:p>
          <a:p>
            <a:r>
              <a:rPr lang="en-US" dirty="0"/>
              <a:t>Can you give examples?</a:t>
            </a:r>
          </a:p>
          <a:p>
            <a:endParaRPr lang="en-US" dirty="0"/>
          </a:p>
        </p:txBody>
      </p:sp>
    </p:spTree>
    <p:extLst>
      <p:ext uri="{BB962C8B-B14F-4D97-AF65-F5344CB8AC3E}">
        <p14:creationId xmlns:p14="http://schemas.microsoft.com/office/powerpoint/2010/main" val="20369296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6AB40-D0D5-6591-5DF2-FC835D285D8C}"/>
              </a:ext>
            </a:extLst>
          </p:cNvPr>
          <p:cNvSpPr>
            <a:spLocks noGrp="1"/>
          </p:cNvSpPr>
          <p:nvPr>
            <p:ph type="title"/>
          </p:nvPr>
        </p:nvSpPr>
        <p:spPr/>
        <p:txBody>
          <a:bodyPr/>
          <a:lstStyle/>
          <a:p>
            <a:r>
              <a:rPr lang="en-US" dirty="0"/>
              <a:t>               The Four Reasons We Write</a:t>
            </a:r>
          </a:p>
        </p:txBody>
      </p:sp>
      <p:sp>
        <p:nvSpPr>
          <p:cNvPr id="3" name="Content Placeholder 2">
            <a:extLst>
              <a:ext uri="{FF2B5EF4-FFF2-40B4-BE49-F238E27FC236}">
                <a16:creationId xmlns:a16="http://schemas.microsoft.com/office/drawing/2014/main" id="{24AF4027-6375-5CBF-E945-BA2EB37294B8}"/>
              </a:ext>
            </a:extLst>
          </p:cNvPr>
          <p:cNvSpPr>
            <a:spLocks noGrp="1"/>
          </p:cNvSpPr>
          <p:nvPr>
            <p:ph idx="1"/>
          </p:nvPr>
        </p:nvSpPr>
        <p:spPr/>
        <p:txBody>
          <a:bodyPr/>
          <a:lstStyle/>
          <a:p>
            <a:r>
              <a:rPr lang="en-US" dirty="0"/>
              <a:t>We write to inform.</a:t>
            </a:r>
          </a:p>
          <a:p>
            <a:r>
              <a:rPr lang="en-US" dirty="0"/>
              <a:t>We write to entertain</a:t>
            </a:r>
          </a:p>
          <a:p>
            <a:r>
              <a:rPr lang="en-US" dirty="0"/>
              <a:t>We write to express emotion.</a:t>
            </a:r>
          </a:p>
          <a:p>
            <a:r>
              <a:rPr lang="en-US" dirty="0"/>
              <a:t>We write to persuade.</a:t>
            </a:r>
          </a:p>
          <a:p>
            <a:r>
              <a:rPr lang="en-US" dirty="0"/>
              <a:t>Of these four reasons we write, which is most important and why?</a:t>
            </a:r>
          </a:p>
          <a:p>
            <a:r>
              <a:rPr lang="en-US" dirty="0"/>
              <a:t>Which one is most important in school? Why?</a:t>
            </a:r>
          </a:p>
          <a:p>
            <a:r>
              <a:rPr lang="en-US" dirty="0"/>
              <a:t>Which one is most important in life? Why?</a:t>
            </a:r>
          </a:p>
        </p:txBody>
      </p:sp>
    </p:spTree>
    <p:extLst>
      <p:ext uri="{BB962C8B-B14F-4D97-AF65-F5344CB8AC3E}">
        <p14:creationId xmlns:p14="http://schemas.microsoft.com/office/powerpoint/2010/main" val="2769134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C903C-393B-A0BB-FA51-E8BB7D077886}"/>
              </a:ext>
            </a:extLst>
          </p:cNvPr>
          <p:cNvSpPr>
            <a:spLocks noGrp="1"/>
          </p:cNvSpPr>
          <p:nvPr>
            <p:ph type="title"/>
          </p:nvPr>
        </p:nvSpPr>
        <p:spPr/>
        <p:txBody>
          <a:bodyPr/>
          <a:lstStyle/>
          <a:p>
            <a:r>
              <a:rPr lang="en-US" dirty="0"/>
              <a:t>          All of Life is a Persuasive Essay</a:t>
            </a:r>
          </a:p>
        </p:txBody>
      </p:sp>
      <p:sp>
        <p:nvSpPr>
          <p:cNvPr id="3" name="Content Placeholder 2">
            <a:extLst>
              <a:ext uri="{FF2B5EF4-FFF2-40B4-BE49-F238E27FC236}">
                <a16:creationId xmlns:a16="http://schemas.microsoft.com/office/drawing/2014/main" id="{6C8D2BCE-FEEA-AF2B-B107-8CD039E6522D}"/>
              </a:ext>
            </a:extLst>
          </p:cNvPr>
          <p:cNvSpPr>
            <a:spLocks noGrp="1"/>
          </p:cNvSpPr>
          <p:nvPr>
            <p:ph idx="1"/>
          </p:nvPr>
        </p:nvSpPr>
        <p:spPr/>
        <p:txBody>
          <a:bodyPr/>
          <a:lstStyle/>
          <a:p>
            <a:r>
              <a:rPr lang="en-US" dirty="0"/>
              <a:t>Our ability to persuade, in both written and spoken </a:t>
            </a:r>
            <a:r>
              <a:rPr lang="en-US"/>
              <a:t>language, is </a:t>
            </a:r>
            <a:r>
              <a:rPr lang="en-US" dirty="0"/>
              <a:t>the most important language skill we can develop.</a:t>
            </a:r>
          </a:p>
          <a:p>
            <a:r>
              <a:rPr lang="en-US" dirty="0"/>
              <a:t>Our ability to persuade will determine our academic success, our professional success, as well as influence our social and personal lives.</a:t>
            </a:r>
          </a:p>
          <a:p>
            <a:r>
              <a:rPr lang="en-US" dirty="0"/>
              <a:t>Give examples of how the ability to persuade can lead to academic success.</a:t>
            </a:r>
          </a:p>
          <a:p>
            <a:r>
              <a:rPr lang="en-US" dirty="0"/>
              <a:t>Give an example of how the ability to persuade can lead to professional success.</a:t>
            </a:r>
          </a:p>
          <a:p>
            <a:r>
              <a:rPr lang="en-US" dirty="0"/>
              <a:t>Give an example of how the ability to persuade can lead to personal success.</a:t>
            </a:r>
          </a:p>
        </p:txBody>
      </p:sp>
    </p:spTree>
    <p:extLst>
      <p:ext uri="{BB962C8B-B14F-4D97-AF65-F5344CB8AC3E}">
        <p14:creationId xmlns:p14="http://schemas.microsoft.com/office/powerpoint/2010/main" val="3789743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25CD0-0A9F-A02A-B66C-CB38A34135F7}"/>
              </a:ext>
            </a:extLst>
          </p:cNvPr>
          <p:cNvSpPr>
            <a:spLocks noGrp="1"/>
          </p:cNvSpPr>
          <p:nvPr>
            <p:ph type="title"/>
          </p:nvPr>
        </p:nvSpPr>
        <p:spPr/>
        <p:txBody>
          <a:bodyPr/>
          <a:lstStyle/>
          <a:p>
            <a:r>
              <a:rPr lang="en-US" dirty="0"/>
              <a:t>                   The Tools of Persuasion</a:t>
            </a:r>
          </a:p>
        </p:txBody>
      </p:sp>
      <p:sp>
        <p:nvSpPr>
          <p:cNvPr id="3" name="Content Placeholder 2">
            <a:extLst>
              <a:ext uri="{FF2B5EF4-FFF2-40B4-BE49-F238E27FC236}">
                <a16:creationId xmlns:a16="http://schemas.microsoft.com/office/drawing/2014/main" id="{21142A89-630C-C245-9362-7E3FD6474C9B}"/>
              </a:ext>
            </a:extLst>
          </p:cNvPr>
          <p:cNvSpPr>
            <a:spLocks noGrp="1"/>
          </p:cNvSpPr>
          <p:nvPr>
            <p:ph idx="1"/>
          </p:nvPr>
        </p:nvSpPr>
        <p:spPr/>
        <p:txBody>
          <a:bodyPr/>
          <a:lstStyle/>
          <a:p>
            <a:r>
              <a:rPr lang="en-US" dirty="0"/>
              <a:t>The ability to persuade means to convince people to think like we think.</a:t>
            </a:r>
          </a:p>
          <a:p>
            <a:r>
              <a:rPr lang="en-US" dirty="0"/>
              <a:t>There are certain tools we can use persuade people to see our point of view.</a:t>
            </a:r>
          </a:p>
          <a:p>
            <a:r>
              <a:rPr lang="en-US" dirty="0"/>
              <a:t>We can appeal to people’s reason.</a:t>
            </a:r>
          </a:p>
          <a:p>
            <a:r>
              <a:rPr lang="en-US" dirty="0"/>
              <a:t>We can appeal to people’s emotions.</a:t>
            </a:r>
          </a:p>
          <a:p>
            <a:r>
              <a:rPr lang="en-US" dirty="0"/>
              <a:t>Both can be effective, but using them together effectively works miracles.</a:t>
            </a:r>
          </a:p>
          <a:p>
            <a:r>
              <a:rPr lang="en-US" dirty="0"/>
              <a:t>Think of your favorite television commercial. Why do you like it so much?</a:t>
            </a:r>
          </a:p>
        </p:txBody>
      </p:sp>
    </p:spTree>
    <p:extLst>
      <p:ext uri="{BB962C8B-B14F-4D97-AF65-F5344CB8AC3E}">
        <p14:creationId xmlns:p14="http://schemas.microsoft.com/office/powerpoint/2010/main" val="21994223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Quotable</Template>
  <TotalTime>70</TotalTime>
  <Words>800</Words>
  <Application>Microsoft Macintosh PowerPoint</Application>
  <PresentationFormat>Widescreen</PresentationFormat>
  <Paragraphs>70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Wingdings 2</vt:lpstr>
      <vt:lpstr>Quotable</vt:lpstr>
      <vt:lpstr>The Writing Process</vt:lpstr>
      <vt:lpstr>                   Speaking versus Writing</vt:lpstr>
      <vt:lpstr>      What Does This Tell Us About Writing</vt:lpstr>
      <vt:lpstr>                         What is Writing?</vt:lpstr>
      <vt:lpstr>Why Did the Invention of Writing Speed Up                        Human Progress.</vt:lpstr>
      <vt:lpstr>                   Why do Humans Write?</vt:lpstr>
      <vt:lpstr>               The Four Reasons We Write</vt:lpstr>
      <vt:lpstr>          All of Life is a Persuasive Essay</vt:lpstr>
      <vt:lpstr>                   The Tools of Persuasion</vt:lpstr>
      <vt:lpstr>              Tools of Persuasion (Part II)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robert stanger</dc:creator>
  <cp:lastModifiedBy>robert stanger</cp:lastModifiedBy>
  <cp:revision>9</cp:revision>
  <dcterms:created xsi:type="dcterms:W3CDTF">2024-09-27T07:38:48Z</dcterms:created>
  <dcterms:modified xsi:type="dcterms:W3CDTF">2024-09-27T09:14:14Z</dcterms:modified>
</cp:coreProperties>
</file>