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9144000"/>
  <p:notesSz cx="6858000" cy="9144000"/>
  <p:embeddedFontLst>
    <p:embeddedFont>
      <p:font typeface="Corbel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rbel-regular.fntdata"/><Relationship Id="rId25" Type="http://schemas.openxmlformats.org/officeDocument/2006/relationships/slide" Target="slides/slide20.xml"/><Relationship Id="rId28" Type="http://schemas.openxmlformats.org/officeDocument/2006/relationships/font" Target="fonts/Corbel-italic.fntdata"/><Relationship Id="rId27" Type="http://schemas.openxmlformats.org/officeDocument/2006/relationships/font" Target="fonts/Corbel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orbel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fmla="val 10522" name="adj"/>
            </a:avLst>
          </a:prstGeom>
          <a:gradFill>
            <a:gsLst>
              <a:gs pos="0">
                <a:srgbClr val="4DA5D1"/>
              </a:gs>
              <a:gs pos="60000">
                <a:srgbClr val="3B82A5"/>
              </a:gs>
              <a:gs pos="100000">
                <a:srgbClr val="254F64"/>
              </a:gs>
            </a:gsLst>
            <a:lin ang="5400000" scaled="0"/>
          </a:gra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12700" endA="0" endPos="20000" kx="0" rotWithShape="0" stA="26000" stPos="0" sy="-100000" ky="0"/>
          </a:effectLst>
        </p:spPr>
        <p:txBody>
          <a:bodyPr anchorCtr="0" anchor="ctr" bIns="182875" lIns="91425" spcFirstLastPara="1" rIns="91425" wrap="square" tIns="182875">
            <a:noAutofit/>
          </a:bodyPr>
          <a:lstStyle>
            <a:lvl1pPr lvl="0" algn="ctr">
              <a:lnSpc>
                <a:spcPct val="96296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320"/>
              <a:buFont typeface="Noto Sans Symbols"/>
              <a:buNone/>
              <a:defRPr b="1" sz="5400">
                <a:solidFill>
                  <a:srgbClr val="D8D8D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2057400" y="4191000"/>
            <a:ext cx="50292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None/>
              <a:defRPr b="1" sz="200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1"/>
          <p:cNvSpPr txBox="1"/>
          <p:nvPr>
            <p:ph type="title"/>
          </p:nvPr>
        </p:nvSpPr>
        <p:spPr>
          <a:xfrm>
            <a:off x="591670" y="793376"/>
            <a:ext cx="3807293" cy="968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orbel"/>
              <a:buNone/>
              <a:defRPr b="1" sz="360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591670" y="1748118"/>
            <a:ext cx="3807293" cy="358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96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8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8" name="Google Shape;78;p11"/>
          <p:cNvSpPr/>
          <p:nvPr>
            <p:ph idx="2" type="pic"/>
          </p:nvPr>
        </p:nvSpPr>
        <p:spPr>
          <a:xfrm>
            <a:off x="4800600" y="671514"/>
            <a:ext cx="3810000" cy="4599734"/>
          </a:xfrm>
          <a:prstGeom prst="roundRect">
            <a:avLst>
              <a:gd fmla="val 4391" name="adj"/>
            </a:avLst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1828800" y="430306"/>
            <a:ext cx="548481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 rot="5400000">
            <a:off x="2426495" y="-5556"/>
            <a:ext cx="4316411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Char char="●"/>
              <a:defRPr>
                <a:solidFill>
                  <a:srgbClr val="595959"/>
                </a:solidFill>
              </a:defRPr>
            </a:lvl1pPr>
            <a:lvl2pPr indent="-340360" lvl="1" marL="91440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>
                <a:solidFill>
                  <a:srgbClr val="595959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>
                <a:solidFill>
                  <a:srgbClr val="595959"/>
                </a:solidFill>
              </a:defRPr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>
                <a:solidFill>
                  <a:srgbClr val="595959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 rot="5400000">
            <a:off x="5365983" y="2496065"/>
            <a:ext cx="5736198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" type="body"/>
          </p:nvPr>
        </p:nvSpPr>
        <p:spPr>
          <a:xfrm rot="5400000">
            <a:off x="1404143" y="154782"/>
            <a:ext cx="5419726" cy="6399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Char char="●"/>
              <a:defRPr>
                <a:solidFill>
                  <a:srgbClr val="595959"/>
                </a:solidFill>
              </a:defRPr>
            </a:lvl1pPr>
            <a:lvl2pPr indent="-340360" lvl="1" marL="91440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>
                <a:solidFill>
                  <a:srgbClr val="595959"/>
                </a:solidFill>
              </a:defRPr>
            </a:lvl2pPr>
            <a:lvl3pPr indent="-330200" lvl="2" marL="13716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>
                <a:solidFill>
                  <a:srgbClr val="595959"/>
                </a:solidFill>
              </a:defRPr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>
                <a:solidFill>
                  <a:srgbClr val="595959"/>
                </a:solidFill>
              </a:defRPr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>
                <a:solidFill>
                  <a:srgbClr val="595959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1pPr>
            <a:lvl2pPr indent="-320040" lvl="1" marL="9144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icture">
  <p:cSld name="Title Slide with Pictur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>
            <p:ph idx="2" type="pic"/>
          </p:nvPr>
        </p:nvSpPr>
        <p:spPr>
          <a:xfrm>
            <a:off x="1881187" y="631824"/>
            <a:ext cx="5407025" cy="3281363"/>
          </a:xfrm>
          <a:prstGeom prst="roundRect">
            <a:avLst>
              <a:gd fmla="val 8881" name="adj"/>
            </a:avLst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" name="Google Shape;29;p4"/>
          <p:cNvSpPr txBox="1"/>
          <p:nvPr>
            <p:ph type="ctrTitle"/>
          </p:nvPr>
        </p:nvSpPr>
        <p:spPr>
          <a:xfrm>
            <a:off x="658368" y="4495800"/>
            <a:ext cx="7827264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orbel"/>
              <a:buNone/>
              <a:defRPr b="1" sz="4800"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658368" y="5715000"/>
            <a:ext cx="7827264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b="1" sz="2000">
                <a:solidFill>
                  <a:srgbClr val="595959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457200" y="6221132"/>
            <a:ext cx="2133600" cy="30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10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3124200" y="6212541"/>
            <a:ext cx="2895600" cy="30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110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6553200" y="6212541"/>
            <a:ext cx="2133600" cy="30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673100" y="2424953"/>
            <a:ext cx="7823200" cy="14747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orbel"/>
              <a:buNone/>
              <a:defRPr b="1" sz="48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673100" y="3913188"/>
            <a:ext cx="7823200" cy="554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None/>
              <a:defRPr b="1" sz="2000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914400" y="1747838"/>
            <a:ext cx="3563470" cy="431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648199" y="1747838"/>
            <a:ext cx="3565526" cy="431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914398" y="1515035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914398" y="2271713"/>
            <a:ext cx="3566160" cy="37929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4658471" y="1515035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2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4658471" y="2271713"/>
            <a:ext cx="3566160" cy="37929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indent="-330200" lvl="1" marL="91440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indent="-320039" lvl="3" marL="18288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111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591670" y="793376"/>
            <a:ext cx="3794760" cy="96818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orbel"/>
              <a:buNone/>
              <a:defRPr b="1"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4800600" y="658906"/>
            <a:ext cx="3794760" cy="5405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0360" lvl="0" marL="4572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60"/>
              <a:buChar char="●"/>
              <a:defRPr sz="2200"/>
            </a:lvl1pPr>
            <a:lvl2pPr indent="-330200" lvl="1" marL="9144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  <a:defRPr sz="2000"/>
            </a:lvl2pPr>
            <a:lvl3pPr indent="-320039" lvl="2" marL="13716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3pPr>
            <a:lvl4pPr indent="-320039" lvl="3" marL="18288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4pPr>
            <a:lvl5pPr indent="-320039" lvl="4" marL="228600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440"/>
              <a:buChar char="●"/>
              <a:defRPr sz="18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591670" y="1748118"/>
            <a:ext cx="3794760" cy="3814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20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96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8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72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B">
                <a:alpha val="80000"/>
              </a:srgbClr>
            </a:gs>
            <a:gs pos="30000">
              <a:srgbClr val="F6F9FB">
                <a:alpha val="80000"/>
              </a:srgbClr>
            </a:gs>
            <a:gs pos="100000">
              <a:srgbClr val="B6C6D8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  <a:defRPr b="1" i="0" sz="5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0520" lvl="0" marL="457200" marR="0" rtl="0" algn="l"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92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0360" lvl="1" marL="914400" marR="0" rtl="0" algn="l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176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20039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20039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4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4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1.jpg"/><Relationship Id="rId6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15.jpg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57.jpg"/><Relationship Id="rId5" Type="http://schemas.openxmlformats.org/officeDocument/2006/relationships/image" Target="../media/image2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4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jpg"/><Relationship Id="rId4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gif"/><Relationship Id="rId4" Type="http://schemas.openxmlformats.org/officeDocument/2006/relationships/image" Target="../media/image36.jpg"/><Relationship Id="rId5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gif"/><Relationship Id="rId4" Type="http://schemas.openxmlformats.org/officeDocument/2006/relationships/image" Target="../media/image41.jpg"/><Relationship Id="rId5" Type="http://schemas.openxmlformats.org/officeDocument/2006/relationships/image" Target="../media/image49.jpg"/><Relationship Id="rId6" Type="http://schemas.openxmlformats.org/officeDocument/2006/relationships/image" Target="../media/image43.png"/><Relationship Id="rId7" Type="http://schemas.openxmlformats.org/officeDocument/2006/relationships/image" Target="../media/image57.jpg"/><Relationship Id="rId8" Type="http://schemas.openxmlformats.org/officeDocument/2006/relationships/image" Target="../media/image47.jp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52.png"/><Relationship Id="rId13" Type="http://schemas.openxmlformats.org/officeDocument/2006/relationships/image" Target="../media/image53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5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jpg"/><Relationship Id="rId4" Type="http://schemas.openxmlformats.org/officeDocument/2006/relationships/image" Target="../media/image28.jpg"/><Relationship Id="rId5" Type="http://schemas.openxmlformats.org/officeDocument/2006/relationships/image" Target="../media/image13.jpg"/><Relationship Id="rId6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>
            <p:ph type="ctrTitle"/>
          </p:nvPr>
        </p:nvSpPr>
        <p:spPr>
          <a:xfrm>
            <a:off x="1869948" y="1664110"/>
            <a:ext cx="5404104" cy="2526890"/>
          </a:xfrm>
          <a:prstGeom prst="roundRect">
            <a:avLst>
              <a:gd fmla="val 10522" name="adj"/>
            </a:avLst>
          </a:prstGeom>
          <a:gradFill>
            <a:gsLst>
              <a:gs pos="0">
                <a:srgbClr val="4DA5D1"/>
              </a:gs>
              <a:gs pos="60000">
                <a:srgbClr val="3B82A5"/>
              </a:gs>
              <a:gs pos="100000">
                <a:srgbClr val="254F64"/>
              </a:gs>
            </a:gsLst>
            <a:lin ang="5400000" scaled="0"/>
          </a:gra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12700" endA="0" endPos="20000" kx="0" rotWithShape="0" stA="26000" stPos="0" sy="-100000" ky="0"/>
          </a:effectLst>
        </p:spPr>
        <p:txBody>
          <a:bodyPr anchorCtr="0" anchor="ctr" bIns="182875" lIns="91425" spcFirstLastPara="1" rIns="91425" wrap="square" tIns="182875">
            <a:noAutofit/>
          </a:bodyPr>
          <a:lstStyle/>
          <a:p>
            <a:pPr indent="-342900" lvl="0" marL="34290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520"/>
              <a:buFont typeface="Noto Sans Symbols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Understanding the</a:t>
            </a:r>
            <a:r>
              <a:rPr lang="en-US" sz="4860">
                <a:latin typeface="Arial"/>
                <a:ea typeface="Arial"/>
                <a:cs typeface="Arial"/>
                <a:sym typeface="Arial"/>
              </a:rPr>
              <a:t> American System</a:t>
            </a:r>
            <a:endParaRPr/>
          </a:p>
        </p:txBody>
      </p:sp>
      <p:sp>
        <p:nvSpPr>
          <p:cNvPr id="96" name="Google Shape;96;p14"/>
          <p:cNvSpPr txBox="1"/>
          <p:nvPr>
            <p:ph idx="1" type="subTitle"/>
          </p:nvPr>
        </p:nvSpPr>
        <p:spPr>
          <a:xfrm>
            <a:off x="2057400" y="4191000"/>
            <a:ext cx="50292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79999"/>
              <a:buFont typeface="Noto Sans Symbols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What Makes an American Education Different</a:t>
            </a:r>
            <a:endParaRPr/>
          </a:p>
        </p:txBody>
      </p:sp>
      <p:pic>
        <p:nvPicPr>
          <p:cNvPr descr="yale.jpg"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95640"/>
            <a:ext cx="2482746" cy="1662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duates.jpeg"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8041" y="5195640"/>
            <a:ext cx="2625959" cy="1662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ity students.jpg" id="99" name="Google Shape;9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0"/>
            <a:ext cx="2769403" cy="1664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Southern California_wikicc_Doheny.jpg" id="100" name="Google Shape;10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8041" y="-1"/>
            <a:ext cx="2625958" cy="166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/>
          <p:nvPr>
            <p:ph type="title"/>
          </p:nvPr>
        </p:nvSpPr>
        <p:spPr>
          <a:xfrm>
            <a:off x="1436293" y="0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orbel"/>
              <a:buNone/>
            </a:pPr>
            <a:r>
              <a:rPr lang="en-US" sz="2800"/>
              <a:t>The Ancient Greeks</a:t>
            </a:r>
            <a:br>
              <a:rPr lang="en-US" sz="2800"/>
            </a:br>
            <a:r>
              <a:rPr lang="en-US" sz="2800"/>
              <a:t>To maximize potential- A student must: </a:t>
            </a:r>
            <a:br>
              <a:rPr lang="en-US" sz="2800"/>
            </a:br>
            <a:r>
              <a:rPr lang="en-US" sz="2800"/>
              <a:t>Develop Everything</a:t>
            </a:r>
            <a:endParaRPr/>
          </a:p>
        </p:txBody>
      </p:sp>
      <p:grpSp>
        <p:nvGrpSpPr>
          <p:cNvPr id="253" name="Google Shape;253;p23"/>
          <p:cNvGrpSpPr/>
          <p:nvPr/>
        </p:nvGrpSpPr>
        <p:grpSpPr>
          <a:xfrm>
            <a:off x="1960523" y="1574569"/>
            <a:ext cx="5820455" cy="4756548"/>
            <a:chOff x="968926" y="681"/>
            <a:chExt cx="5820455" cy="4756548"/>
          </a:xfrm>
        </p:grpSpPr>
        <p:sp>
          <p:nvSpPr>
            <p:cNvPr id="254" name="Google Shape;254;p23"/>
            <p:cNvSpPr/>
            <p:nvPr/>
          </p:nvSpPr>
          <p:spPr>
            <a:xfrm rot="10800000">
              <a:off x="1630106" y="681"/>
              <a:ext cx="5159275" cy="1322359"/>
            </a:xfrm>
            <a:prstGeom prst="homePlate">
              <a:avLst>
                <a:gd fmla="val 5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3"/>
            <p:cNvSpPr txBox="1"/>
            <p:nvPr/>
          </p:nvSpPr>
          <p:spPr>
            <a:xfrm>
              <a:off x="1960696" y="681"/>
              <a:ext cx="4828685" cy="132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583100" spcFirstLastPara="1" rIns="18490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orbe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Discipline the mind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orbe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(logic, mathematics, science)</a:t>
              </a: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968926" y="681"/>
              <a:ext cx="1322359" cy="1322359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 rot="10800000">
              <a:off x="1630106" y="1717776"/>
              <a:ext cx="5159275" cy="1322359"/>
            </a:xfrm>
            <a:prstGeom prst="homePlate">
              <a:avLst>
                <a:gd fmla="val 5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1960696" y="1717776"/>
              <a:ext cx="4828685" cy="132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583100" spcFirstLastPara="1" rIns="18490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orbe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Develop the body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orbe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 (sports, exercise, health) </a:t>
              </a: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968926" y="1717776"/>
              <a:ext cx="1322359" cy="132235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 rot="10800000">
              <a:off x="1630106" y="3434870"/>
              <a:ext cx="5159275" cy="1322359"/>
            </a:xfrm>
            <a:prstGeom prst="homePlate">
              <a:avLst>
                <a:gd fmla="val 5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1960696" y="3434870"/>
              <a:ext cx="4828685" cy="132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583100" spcFirstLastPara="1" rIns="18490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orbe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Strengthen the Spirit (philosophy, ethics, art)</a:t>
              </a:r>
              <a:endParaRPr b="0" i="0" sz="2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968926" y="3434870"/>
              <a:ext cx="1322359" cy="1322359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Exposure to multiple disciplines</a:t>
            </a:r>
            <a:endParaRPr/>
          </a:p>
        </p:txBody>
      </p:sp>
      <p:grpSp>
        <p:nvGrpSpPr>
          <p:cNvPr id="268" name="Google Shape;268;p24"/>
          <p:cNvGrpSpPr/>
          <p:nvPr/>
        </p:nvGrpSpPr>
        <p:grpSpPr>
          <a:xfrm>
            <a:off x="914406" y="1970821"/>
            <a:ext cx="7070057" cy="4080728"/>
            <a:chOff x="6" y="222983"/>
            <a:chExt cx="7070057" cy="4080728"/>
          </a:xfrm>
        </p:grpSpPr>
        <p:sp>
          <p:nvSpPr>
            <p:cNvPr id="269" name="Google Shape;269;p24"/>
            <p:cNvSpPr/>
            <p:nvPr/>
          </p:nvSpPr>
          <p:spPr>
            <a:xfrm>
              <a:off x="2481" y="779098"/>
              <a:ext cx="1639133" cy="1806479"/>
            </a:xfrm>
            <a:prstGeom prst="round2SameRect">
              <a:avLst>
                <a:gd fmla="val 8000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6" y="2830786"/>
              <a:ext cx="1639133" cy="1472925"/>
            </a:xfrm>
            <a:prstGeom prst="rect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 txBox="1"/>
            <p:nvPr/>
          </p:nvSpPr>
          <p:spPr>
            <a:xfrm>
              <a:off x="6" y="2830786"/>
              <a:ext cx="1154319" cy="1472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68575" spcFirstLastPara="1" rIns="228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See the world from multiple viewpoints</a:t>
              </a: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260946" y="222983"/>
              <a:ext cx="1719277" cy="172013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2412329" y="832348"/>
              <a:ext cx="1639133" cy="1656945"/>
            </a:xfrm>
            <a:prstGeom prst="round2SameRect">
              <a:avLst>
                <a:gd fmla="val 8000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2457413" y="2815928"/>
              <a:ext cx="1703305" cy="1487783"/>
            </a:xfrm>
            <a:prstGeom prst="rect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 txBox="1"/>
            <p:nvPr/>
          </p:nvSpPr>
          <p:spPr>
            <a:xfrm>
              <a:off x="2457413" y="2815928"/>
              <a:ext cx="1199511" cy="1487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68575" spcFirstLastPara="1" rIns="228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Have the  ability to analyze and interpret</a:t>
              </a: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2816386" y="249589"/>
              <a:ext cx="1680839" cy="167868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5005481" y="755953"/>
              <a:ext cx="1639133" cy="1689419"/>
            </a:xfrm>
            <a:prstGeom prst="round2SameRect">
              <a:avLst>
                <a:gd fmla="val 8000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100387" y="2705749"/>
              <a:ext cx="1639133" cy="1597962"/>
            </a:xfrm>
            <a:prstGeom prst="rect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 txBox="1"/>
            <p:nvPr/>
          </p:nvSpPr>
          <p:spPr>
            <a:xfrm>
              <a:off x="5100387" y="2705749"/>
              <a:ext cx="1154319" cy="1597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68575" spcFirstLastPara="1" rIns="228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Become a free thinker</a:t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5410789" y="311406"/>
              <a:ext cx="1659274" cy="184044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What do these three men have in common?</a:t>
            </a:r>
            <a:endParaRPr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914400" y="1670151"/>
            <a:ext cx="7313613" cy="4740670"/>
            <a:chOff x="0" y="-77687"/>
            <a:chExt cx="7313613" cy="4740670"/>
          </a:xfrm>
        </p:grpSpPr>
        <p:sp>
          <p:nvSpPr>
            <p:cNvPr id="287" name="Google Shape;287;p25"/>
            <p:cNvSpPr/>
            <p:nvPr/>
          </p:nvSpPr>
          <p:spPr>
            <a:xfrm>
              <a:off x="0" y="0"/>
              <a:ext cx="7313613" cy="2063769"/>
            </a:xfrm>
            <a:prstGeom prst="roundRect">
              <a:avLst>
                <a:gd fmla="val 10000" name="adj"/>
              </a:avLst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19408" y="-77687"/>
              <a:ext cx="2148373" cy="2470796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 rot="10800000">
              <a:off x="234704" y="2236878"/>
              <a:ext cx="2148373" cy="2426105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5"/>
            <p:cNvSpPr txBox="1"/>
            <p:nvPr/>
          </p:nvSpPr>
          <p:spPr>
            <a:xfrm>
              <a:off x="300774" y="2236878"/>
              <a:ext cx="2016233" cy="2360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3575" lIns="163575" spcFirstLastPara="1" rIns="163575" wrap="square" tIns="163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orbe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 Creator of Microsoft </a:t>
              </a: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82619" y="-57327"/>
              <a:ext cx="2148373" cy="2522389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 rot="10800000">
              <a:off x="2582619" y="2350406"/>
              <a:ext cx="2148373" cy="2293074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5"/>
            <p:cNvSpPr txBox="1"/>
            <p:nvPr/>
          </p:nvSpPr>
          <p:spPr>
            <a:xfrm>
              <a:off x="2648689" y="2350406"/>
              <a:ext cx="2016233" cy="2227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3575" lIns="163575" spcFirstLastPara="1" rIns="163575" wrap="square" tIns="163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orbe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Creator of Apple Computers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orbe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and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orbe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I Phones</a:t>
              </a: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4945830" y="-11196"/>
              <a:ext cx="2148373" cy="2283055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 rot="10800000">
              <a:off x="4945830" y="2249464"/>
              <a:ext cx="2148373" cy="2347886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5"/>
            <p:cNvSpPr txBox="1"/>
            <p:nvPr/>
          </p:nvSpPr>
          <p:spPr>
            <a:xfrm>
              <a:off x="5011900" y="2249464"/>
              <a:ext cx="2016233" cy="2281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3575" lIns="163575" spcFirstLastPara="1" rIns="163575" wrap="square" tIns="163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orbe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Discovered the Theory of Relativity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They Solved Problems</a:t>
            </a:r>
            <a:endParaRPr/>
          </a:p>
        </p:txBody>
      </p:sp>
      <p:grpSp>
        <p:nvGrpSpPr>
          <p:cNvPr id="302" name="Google Shape;302;p26"/>
          <p:cNvGrpSpPr/>
          <p:nvPr/>
        </p:nvGrpSpPr>
        <p:grpSpPr>
          <a:xfrm>
            <a:off x="1691411" y="1570764"/>
            <a:ext cx="5513613" cy="4962766"/>
            <a:chOff x="777011" y="-177074"/>
            <a:chExt cx="5513613" cy="4962766"/>
          </a:xfrm>
        </p:grpSpPr>
        <p:sp>
          <p:nvSpPr>
            <p:cNvPr id="303" name="Google Shape;303;p26"/>
            <p:cNvSpPr/>
            <p:nvPr/>
          </p:nvSpPr>
          <p:spPr>
            <a:xfrm>
              <a:off x="3441620" y="2113744"/>
              <a:ext cx="2367041" cy="2367041"/>
            </a:xfrm>
            <a:custGeom>
              <a:rect b="b" l="l" r="r" t="t"/>
              <a:pathLst>
                <a:path extrusionOk="0" h="120000" w="120000">
                  <a:moveTo>
                    <a:pt x="85177" y="19133"/>
                  </a:moveTo>
                  <a:lnTo>
                    <a:pt x="94511" y="11300"/>
                  </a:lnTo>
                  <a:lnTo>
                    <a:pt x="101967" y="17557"/>
                  </a:lnTo>
                  <a:lnTo>
                    <a:pt x="95875" y="28109"/>
                  </a:lnTo>
                  <a:lnTo>
                    <a:pt x="95875" y="28109"/>
                  </a:lnTo>
                  <a:cubicBezTo>
                    <a:pt x="100207" y="32983"/>
                    <a:pt x="103501" y="38688"/>
                    <a:pt x="105555" y="44877"/>
                  </a:cubicBezTo>
                  <a:lnTo>
                    <a:pt x="117740" y="44877"/>
                  </a:lnTo>
                  <a:lnTo>
                    <a:pt x="119431" y="54463"/>
                  </a:lnTo>
                  <a:lnTo>
                    <a:pt x="107980" y="58630"/>
                  </a:lnTo>
                  <a:lnTo>
                    <a:pt x="107980" y="58630"/>
                  </a:lnTo>
                  <a:cubicBezTo>
                    <a:pt x="108167" y="65148"/>
                    <a:pt x="107023" y="71636"/>
                    <a:pt x="104618" y="77697"/>
                  </a:cubicBezTo>
                  <a:lnTo>
                    <a:pt x="113953" y="85530"/>
                  </a:lnTo>
                  <a:lnTo>
                    <a:pt x="109086" y="93960"/>
                  </a:lnTo>
                  <a:lnTo>
                    <a:pt x="97636" y="89792"/>
                  </a:lnTo>
                  <a:cubicBezTo>
                    <a:pt x="93588" y="94905"/>
                    <a:pt x="88542" y="99139"/>
                    <a:pt x="82804" y="102237"/>
                  </a:cubicBezTo>
                  <a:lnTo>
                    <a:pt x="84920" y="114237"/>
                  </a:lnTo>
                  <a:lnTo>
                    <a:pt x="75773" y="117566"/>
                  </a:lnTo>
                  <a:lnTo>
                    <a:pt x="69681" y="107014"/>
                  </a:lnTo>
                  <a:lnTo>
                    <a:pt x="69681" y="107014"/>
                  </a:lnTo>
                  <a:cubicBezTo>
                    <a:pt x="63294" y="108329"/>
                    <a:pt x="56706" y="108329"/>
                    <a:pt x="50319" y="107014"/>
                  </a:cubicBezTo>
                  <a:lnTo>
                    <a:pt x="44227" y="117566"/>
                  </a:lnTo>
                  <a:lnTo>
                    <a:pt x="35080" y="114237"/>
                  </a:lnTo>
                  <a:lnTo>
                    <a:pt x="37196" y="102237"/>
                  </a:lnTo>
                  <a:lnTo>
                    <a:pt x="37196" y="102237"/>
                  </a:lnTo>
                  <a:cubicBezTo>
                    <a:pt x="31458" y="99139"/>
                    <a:pt x="26412" y="94905"/>
                    <a:pt x="22364" y="89792"/>
                  </a:cubicBezTo>
                  <a:lnTo>
                    <a:pt x="10914" y="93960"/>
                  </a:lnTo>
                  <a:lnTo>
                    <a:pt x="6047" y="85530"/>
                  </a:lnTo>
                  <a:lnTo>
                    <a:pt x="15382" y="77697"/>
                  </a:lnTo>
                  <a:lnTo>
                    <a:pt x="15382" y="77697"/>
                  </a:lnTo>
                  <a:cubicBezTo>
                    <a:pt x="12977" y="71636"/>
                    <a:pt x="11833" y="65148"/>
                    <a:pt x="12020" y="58630"/>
                  </a:cubicBezTo>
                  <a:lnTo>
                    <a:pt x="569" y="54463"/>
                  </a:lnTo>
                  <a:lnTo>
                    <a:pt x="2260" y="44877"/>
                  </a:lnTo>
                  <a:lnTo>
                    <a:pt x="14445" y="44877"/>
                  </a:lnTo>
                  <a:lnTo>
                    <a:pt x="14445" y="44877"/>
                  </a:lnTo>
                  <a:cubicBezTo>
                    <a:pt x="16499" y="38688"/>
                    <a:pt x="19793" y="32983"/>
                    <a:pt x="24125" y="28109"/>
                  </a:cubicBezTo>
                  <a:lnTo>
                    <a:pt x="18033" y="17557"/>
                  </a:lnTo>
                  <a:lnTo>
                    <a:pt x="25489" y="11300"/>
                  </a:lnTo>
                  <a:lnTo>
                    <a:pt x="34823" y="19133"/>
                  </a:lnTo>
                  <a:lnTo>
                    <a:pt x="34823" y="19133"/>
                  </a:lnTo>
                  <a:cubicBezTo>
                    <a:pt x="40375" y="15712"/>
                    <a:pt x="46566" y="13459"/>
                    <a:pt x="53017" y="12511"/>
                  </a:cubicBezTo>
                  <a:lnTo>
                    <a:pt x="55133" y="511"/>
                  </a:lnTo>
                  <a:lnTo>
                    <a:pt x="64867" y="511"/>
                  </a:lnTo>
                  <a:lnTo>
                    <a:pt x="66983" y="12511"/>
                  </a:lnTo>
                  <a:lnTo>
                    <a:pt x="66983" y="12511"/>
                  </a:lnTo>
                  <a:cubicBezTo>
                    <a:pt x="73434" y="13459"/>
                    <a:pt x="79625" y="15712"/>
                    <a:pt x="85177" y="19133"/>
                  </a:cubicBezTo>
                  <a:close/>
                </a:path>
              </a:pathLst>
            </a:cu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6"/>
            <p:cNvSpPr txBox="1"/>
            <p:nvPr/>
          </p:nvSpPr>
          <p:spPr>
            <a:xfrm>
              <a:off x="3917501" y="2668212"/>
              <a:ext cx="1415279" cy="1216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36825" spcFirstLastPara="1" rIns="368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Critical thinker</a:t>
              </a:r>
              <a:endParaRPr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1135072" y="1547771"/>
              <a:ext cx="2521734" cy="2430254"/>
            </a:xfrm>
            <a:custGeom>
              <a:rect b="b" l="l" r="r" t="t"/>
              <a:pathLst>
                <a:path extrusionOk="0" h="120000" w="120000">
                  <a:moveTo>
                    <a:pt x="90253" y="30393"/>
                  </a:moveTo>
                  <a:lnTo>
                    <a:pt x="107192" y="24652"/>
                  </a:lnTo>
                  <a:lnTo>
                    <a:pt x="113866" y="36034"/>
                  </a:lnTo>
                  <a:lnTo>
                    <a:pt x="101165" y="49005"/>
                  </a:lnTo>
                  <a:cubicBezTo>
                    <a:pt x="103149" y="56205"/>
                    <a:pt x="103149" y="63795"/>
                    <a:pt x="101165" y="70995"/>
                  </a:cubicBezTo>
                  <a:lnTo>
                    <a:pt x="113866" y="83966"/>
                  </a:lnTo>
                  <a:lnTo>
                    <a:pt x="107192" y="95348"/>
                  </a:lnTo>
                  <a:lnTo>
                    <a:pt x="90253" y="89607"/>
                  </a:lnTo>
                  <a:cubicBezTo>
                    <a:pt x="84912" y="94898"/>
                    <a:pt x="78237" y="98693"/>
                    <a:pt x="70913" y="100602"/>
                  </a:cubicBezTo>
                  <a:lnTo>
                    <a:pt x="66835" y="118602"/>
                  </a:lnTo>
                  <a:lnTo>
                    <a:pt x="53165" y="118602"/>
                  </a:lnTo>
                  <a:lnTo>
                    <a:pt x="49087" y="100602"/>
                  </a:lnTo>
                  <a:lnTo>
                    <a:pt x="49087" y="100602"/>
                  </a:lnTo>
                  <a:cubicBezTo>
                    <a:pt x="41763" y="98693"/>
                    <a:pt x="35088" y="94898"/>
                    <a:pt x="29747" y="89607"/>
                  </a:cubicBezTo>
                  <a:lnTo>
                    <a:pt x="12808" y="95348"/>
                  </a:lnTo>
                  <a:lnTo>
                    <a:pt x="6134" y="83966"/>
                  </a:lnTo>
                  <a:lnTo>
                    <a:pt x="18835" y="70995"/>
                  </a:lnTo>
                  <a:lnTo>
                    <a:pt x="18835" y="70995"/>
                  </a:lnTo>
                  <a:cubicBezTo>
                    <a:pt x="16851" y="63795"/>
                    <a:pt x="16851" y="56205"/>
                    <a:pt x="18835" y="49005"/>
                  </a:cubicBezTo>
                  <a:lnTo>
                    <a:pt x="6134" y="36034"/>
                  </a:lnTo>
                  <a:lnTo>
                    <a:pt x="12808" y="24652"/>
                  </a:lnTo>
                  <a:lnTo>
                    <a:pt x="29747" y="30393"/>
                  </a:lnTo>
                  <a:lnTo>
                    <a:pt x="29747" y="30393"/>
                  </a:lnTo>
                  <a:cubicBezTo>
                    <a:pt x="35088" y="25102"/>
                    <a:pt x="41763" y="21307"/>
                    <a:pt x="49087" y="19398"/>
                  </a:cubicBezTo>
                  <a:lnTo>
                    <a:pt x="53165" y="1398"/>
                  </a:lnTo>
                  <a:lnTo>
                    <a:pt x="66835" y="1398"/>
                  </a:lnTo>
                  <a:lnTo>
                    <a:pt x="70913" y="19398"/>
                  </a:lnTo>
                  <a:lnTo>
                    <a:pt x="70913" y="19398"/>
                  </a:lnTo>
                  <a:cubicBezTo>
                    <a:pt x="78237" y="21307"/>
                    <a:pt x="84912" y="25102"/>
                    <a:pt x="90253" y="30393"/>
                  </a:cubicBezTo>
                  <a:close/>
                </a:path>
              </a:pathLst>
            </a:cu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6"/>
            <p:cNvSpPr txBox="1"/>
            <p:nvPr/>
          </p:nvSpPr>
          <p:spPr>
            <a:xfrm>
              <a:off x="1760193" y="2163293"/>
              <a:ext cx="1271492" cy="1199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Innovative</a:t>
              </a:r>
              <a:r>
                <a:rPr b="0" i="0" lang="en-US" sz="2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 thinker</a:t>
              </a:r>
              <a:endParaRPr/>
            </a:p>
          </p:txBody>
        </p:sp>
        <p:sp>
          <p:nvSpPr>
            <p:cNvPr id="307" name="Google Shape;307;p26"/>
            <p:cNvSpPr/>
            <p:nvPr/>
          </p:nvSpPr>
          <p:spPr>
            <a:xfrm rot="-900000">
              <a:off x="2628504" y="107188"/>
              <a:ext cx="2486975" cy="2205551"/>
            </a:xfrm>
            <a:custGeom>
              <a:rect b="b" l="l" r="r" t="t"/>
              <a:pathLst>
                <a:path extrusionOk="0" h="120000" w="120000">
                  <a:moveTo>
                    <a:pt x="91234" y="30393"/>
                  </a:moveTo>
                  <a:lnTo>
                    <a:pt x="106534" y="23740"/>
                  </a:lnTo>
                  <a:lnTo>
                    <a:pt x="113570" y="35362"/>
                  </a:lnTo>
                  <a:lnTo>
                    <a:pt x="102501" y="49005"/>
                  </a:lnTo>
                  <a:cubicBezTo>
                    <a:pt x="104549" y="56205"/>
                    <a:pt x="104549" y="63795"/>
                    <a:pt x="102501" y="70995"/>
                  </a:cubicBezTo>
                  <a:lnTo>
                    <a:pt x="113570" y="84638"/>
                  </a:lnTo>
                  <a:lnTo>
                    <a:pt x="106534" y="96260"/>
                  </a:lnTo>
                  <a:lnTo>
                    <a:pt x="91234" y="89607"/>
                  </a:lnTo>
                  <a:cubicBezTo>
                    <a:pt x="85720" y="94898"/>
                    <a:pt x="78828" y="98693"/>
                    <a:pt x="71267" y="100602"/>
                  </a:cubicBezTo>
                  <a:lnTo>
                    <a:pt x="67514" y="118602"/>
                  </a:lnTo>
                  <a:lnTo>
                    <a:pt x="52486" y="118602"/>
                  </a:lnTo>
                  <a:lnTo>
                    <a:pt x="48733" y="100602"/>
                  </a:lnTo>
                  <a:lnTo>
                    <a:pt x="48733" y="100602"/>
                  </a:lnTo>
                  <a:cubicBezTo>
                    <a:pt x="41172" y="98693"/>
                    <a:pt x="34280" y="94898"/>
                    <a:pt x="28766" y="89607"/>
                  </a:cubicBezTo>
                  <a:lnTo>
                    <a:pt x="13466" y="96260"/>
                  </a:lnTo>
                  <a:lnTo>
                    <a:pt x="6430" y="84638"/>
                  </a:lnTo>
                  <a:lnTo>
                    <a:pt x="17499" y="70995"/>
                  </a:lnTo>
                  <a:lnTo>
                    <a:pt x="17499" y="70995"/>
                  </a:lnTo>
                  <a:cubicBezTo>
                    <a:pt x="15451" y="63795"/>
                    <a:pt x="15451" y="56205"/>
                    <a:pt x="17499" y="49005"/>
                  </a:cubicBezTo>
                  <a:lnTo>
                    <a:pt x="6430" y="35362"/>
                  </a:lnTo>
                  <a:lnTo>
                    <a:pt x="13466" y="23740"/>
                  </a:lnTo>
                  <a:lnTo>
                    <a:pt x="28766" y="30393"/>
                  </a:lnTo>
                  <a:lnTo>
                    <a:pt x="28766" y="30393"/>
                  </a:lnTo>
                  <a:cubicBezTo>
                    <a:pt x="34280" y="25102"/>
                    <a:pt x="41172" y="21307"/>
                    <a:pt x="48733" y="19398"/>
                  </a:cubicBezTo>
                  <a:lnTo>
                    <a:pt x="52486" y="1398"/>
                  </a:lnTo>
                  <a:lnTo>
                    <a:pt x="67514" y="1398"/>
                  </a:lnTo>
                  <a:lnTo>
                    <a:pt x="71267" y="19398"/>
                  </a:lnTo>
                  <a:lnTo>
                    <a:pt x="71267" y="19398"/>
                  </a:lnTo>
                  <a:cubicBezTo>
                    <a:pt x="78828" y="21307"/>
                    <a:pt x="85720" y="25102"/>
                    <a:pt x="91234" y="30393"/>
                  </a:cubicBezTo>
                  <a:close/>
                </a:path>
              </a:pathLst>
            </a:cu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6"/>
            <p:cNvSpPr txBox="1"/>
            <p:nvPr/>
          </p:nvSpPr>
          <p:spPr>
            <a:xfrm>
              <a:off x="3190662" y="574238"/>
              <a:ext cx="1362658" cy="1271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825" lIns="36825" spcFirstLastPara="1" rIns="36825" wrap="square" tIns="36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Creative thinker</a:t>
              </a:r>
              <a:endParaRPr/>
            </a:p>
          </p:txBody>
        </p:sp>
        <p:sp>
          <p:nvSpPr>
            <p:cNvPr id="309" name="Google Shape;309;p26"/>
            <p:cNvSpPr/>
            <p:nvPr/>
          </p:nvSpPr>
          <p:spPr>
            <a:xfrm>
              <a:off x="3260811" y="1755879"/>
              <a:ext cx="3029813" cy="3029813"/>
            </a:xfrm>
            <a:custGeom>
              <a:rect b="b" l="l" r="r" t="t"/>
              <a:pathLst>
                <a:path extrusionOk="0" h="120000" w="120000">
                  <a:moveTo>
                    <a:pt x="54375" y="4032"/>
                  </a:moveTo>
                  <a:lnTo>
                    <a:pt x="54375" y="4032"/>
                  </a:lnTo>
                  <a:cubicBezTo>
                    <a:pt x="77541" y="1704"/>
                    <a:pt x="99747" y="13888"/>
                    <a:pt x="110228" y="34678"/>
                  </a:cubicBezTo>
                  <a:cubicBezTo>
                    <a:pt x="120709" y="55468"/>
                    <a:pt x="117299" y="80566"/>
                    <a:pt x="101651" y="97806"/>
                  </a:cubicBezTo>
                  <a:lnTo>
                    <a:pt x="104203" y="100539"/>
                  </a:lnTo>
                  <a:lnTo>
                    <a:pt x="96469" y="99058"/>
                  </a:lnTo>
                  <a:lnTo>
                    <a:pt x="95245" y="90945"/>
                  </a:lnTo>
                  <a:lnTo>
                    <a:pt x="97797" y="93678"/>
                  </a:lnTo>
                  <a:lnTo>
                    <a:pt x="97797" y="93678"/>
                  </a:lnTo>
                  <a:cubicBezTo>
                    <a:pt x="111680" y="78097"/>
                    <a:pt x="114579" y="55594"/>
                    <a:pt x="105099" y="37002"/>
                  </a:cubicBezTo>
                  <a:cubicBezTo>
                    <a:pt x="95619" y="18411"/>
                    <a:pt x="75702" y="7543"/>
                    <a:pt x="54938" y="9629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777011" y="1399081"/>
              <a:ext cx="2201348" cy="2201348"/>
            </a:xfrm>
            <a:custGeom>
              <a:rect b="b" l="l" r="r" t="t"/>
              <a:pathLst>
                <a:path extrusionOk="0" h="120000" w="120000">
                  <a:moveTo>
                    <a:pt x="38835" y="9410"/>
                  </a:moveTo>
                  <a:lnTo>
                    <a:pt x="41823" y="16553"/>
                  </a:lnTo>
                  <a:lnTo>
                    <a:pt x="41823" y="16553"/>
                  </a:lnTo>
                  <a:cubicBezTo>
                    <a:pt x="23032" y="24414"/>
                    <a:pt x="11425" y="43464"/>
                    <a:pt x="13055" y="63768"/>
                  </a:cubicBezTo>
                  <a:lnTo>
                    <a:pt x="18064" y="62671"/>
                  </a:lnTo>
                  <a:lnTo>
                    <a:pt x="10211" y="70899"/>
                  </a:lnTo>
                  <a:lnTo>
                    <a:pt x="417" y="66534"/>
                  </a:lnTo>
                  <a:lnTo>
                    <a:pt x="5431" y="65437"/>
                  </a:lnTo>
                  <a:lnTo>
                    <a:pt x="5431" y="65437"/>
                  </a:lnTo>
                  <a:cubicBezTo>
                    <a:pt x="3042" y="41449"/>
                    <a:pt x="16596" y="18714"/>
                    <a:pt x="38835" y="9410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6"/>
            <p:cNvSpPr/>
            <p:nvPr/>
          </p:nvSpPr>
          <p:spPr>
            <a:xfrm>
              <a:off x="2243918" y="-9"/>
              <a:ext cx="2373497" cy="2373497"/>
            </a:xfrm>
            <a:custGeom>
              <a:rect b="b" l="l" r="r" t="t"/>
              <a:pathLst>
                <a:path extrusionOk="0" h="120000" w="120000">
                  <a:moveTo>
                    <a:pt x="4986" y="64681"/>
                  </a:moveTo>
                  <a:lnTo>
                    <a:pt x="4986" y="64681"/>
                  </a:lnTo>
                  <a:cubicBezTo>
                    <a:pt x="3682" y="49360"/>
                    <a:pt x="8826" y="34190"/>
                    <a:pt x="19179" y="22822"/>
                  </a:cubicBezTo>
                  <a:lnTo>
                    <a:pt x="16020" y="19256"/>
                  </a:lnTo>
                  <a:lnTo>
                    <a:pt x="25771" y="21357"/>
                  </a:lnTo>
                  <a:lnTo>
                    <a:pt x="27129" y="31797"/>
                  </a:lnTo>
                  <a:lnTo>
                    <a:pt x="23972" y="28233"/>
                  </a:lnTo>
                  <a:lnTo>
                    <a:pt x="23972" y="28233"/>
                  </a:lnTo>
                  <a:cubicBezTo>
                    <a:pt x="15304" y="38065"/>
                    <a:pt x="11029" y="51012"/>
                    <a:pt x="12141" y="64072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da vinci 1.jpg" id="312" name="Google Shape;3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9929" y="1208661"/>
            <a:ext cx="2388988" cy="2080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-Vinci-glider.jpg" id="313" name="Google Shape;31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61904"/>
            <a:ext cx="2210551" cy="1696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Break Boundaries</a:t>
            </a:r>
            <a:endParaRPr/>
          </a:p>
        </p:txBody>
      </p:sp>
      <p:grpSp>
        <p:nvGrpSpPr>
          <p:cNvPr id="319" name="Google Shape;319;p27"/>
          <p:cNvGrpSpPr/>
          <p:nvPr/>
        </p:nvGrpSpPr>
        <p:grpSpPr>
          <a:xfrm>
            <a:off x="1128236" y="1747838"/>
            <a:ext cx="6885939" cy="4303712"/>
            <a:chOff x="213836" y="0"/>
            <a:chExt cx="6885939" cy="4303712"/>
          </a:xfrm>
        </p:grpSpPr>
        <p:sp>
          <p:nvSpPr>
            <p:cNvPr id="320" name="Google Shape;320;p27"/>
            <p:cNvSpPr/>
            <p:nvPr/>
          </p:nvSpPr>
          <p:spPr>
            <a:xfrm>
              <a:off x="213836" y="0"/>
              <a:ext cx="6885939" cy="43037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FBDBCA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1088351" y="2970422"/>
              <a:ext cx="179034" cy="179034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1177868" y="3059939"/>
              <a:ext cx="1604423" cy="1243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7"/>
            <p:cNvSpPr txBox="1"/>
            <p:nvPr/>
          </p:nvSpPr>
          <p:spPr>
            <a:xfrm>
              <a:off x="1177868" y="3059939"/>
              <a:ext cx="1604423" cy="1243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485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Old problem require new perspectives</a:t>
              </a: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2668674" y="1800673"/>
              <a:ext cx="323639" cy="323639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2830493" y="1962492"/>
              <a:ext cx="1652625" cy="2341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7"/>
            <p:cNvSpPr txBox="1"/>
            <p:nvPr/>
          </p:nvSpPr>
          <p:spPr>
            <a:xfrm>
              <a:off x="2830493" y="1962492"/>
              <a:ext cx="1652625" cy="2341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71475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Reject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None/>
              </a:pPr>
              <a:r>
                <a:rPr b="0" i="1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group think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. Follow your instinct even when everyone else says you’re wrong</a:t>
              </a: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4569193" y="1088839"/>
              <a:ext cx="447586" cy="447586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4792986" y="1312632"/>
              <a:ext cx="1652625" cy="29910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7"/>
            <p:cNvSpPr txBox="1"/>
            <p:nvPr/>
          </p:nvSpPr>
          <p:spPr>
            <a:xfrm>
              <a:off x="4792986" y="1312632"/>
              <a:ext cx="1652625" cy="29910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3715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Free Thinker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No  one tells you what to believe. </a:t>
              </a:r>
              <a:endParaRPr/>
            </a:p>
          </p:txBody>
        </p:sp>
      </p:grpSp>
      <p:pic>
        <p:nvPicPr>
          <p:cNvPr descr="amelia.jpg" id="330" name="Google Shape;3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12027"/>
            <a:ext cx="2522483" cy="270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omas-edison-4.jpg" id="331" name="Google Shape;33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5501" y="4470528"/>
            <a:ext cx="3178499" cy="238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Change the World</a:t>
            </a: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2214732" y="1705561"/>
            <a:ext cx="4712947" cy="4388265"/>
            <a:chOff x="1300332" y="-42277"/>
            <a:chExt cx="4712947" cy="4388265"/>
          </a:xfrm>
        </p:grpSpPr>
        <p:sp>
          <p:nvSpPr>
            <p:cNvPr id="338" name="Google Shape;338;p28"/>
            <p:cNvSpPr/>
            <p:nvPr/>
          </p:nvSpPr>
          <p:spPr>
            <a:xfrm>
              <a:off x="1300332" y="105662"/>
              <a:ext cx="4712947" cy="1205039"/>
            </a:xfrm>
            <a:prstGeom prst="ellipse">
              <a:avLst/>
            </a:prstGeom>
            <a:solidFill>
              <a:srgbClr val="FAD1BB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325958" y="3056395"/>
              <a:ext cx="672455" cy="430371"/>
            </a:xfrm>
            <a:prstGeom prst="down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48294" y="3262341"/>
              <a:ext cx="3227784" cy="1083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8"/>
            <p:cNvSpPr txBox="1"/>
            <p:nvPr/>
          </p:nvSpPr>
          <p:spPr>
            <a:xfrm>
              <a:off x="2048294" y="3262341"/>
              <a:ext cx="3227784" cy="1083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125" lIns="135125" spcFirstLastPara="1" rIns="135125" wrap="square" tIns="1351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Focus on the future by understanding the past- not by living in the past</a:t>
              </a: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3183398" y="1403769"/>
              <a:ext cx="1210419" cy="1210419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8"/>
            <p:cNvSpPr txBox="1"/>
            <p:nvPr/>
          </p:nvSpPr>
          <p:spPr>
            <a:xfrm>
              <a:off x="3360660" y="1581031"/>
              <a:ext cx="855895" cy="855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orbe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Refuse to be silent</a:t>
              </a: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317276" y="495686"/>
              <a:ext cx="1210419" cy="1210419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8"/>
            <p:cNvSpPr txBox="1"/>
            <p:nvPr/>
          </p:nvSpPr>
          <p:spPr>
            <a:xfrm>
              <a:off x="2494538" y="672948"/>
              <a:ext cx="855895" cy="855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orbe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Refuse to accept limits</a:t>
              </a: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3554593" y="203034"/>
              <a:ext cx="1210419" cy="1210419"/>
            </a:xfrm>
            <a:prstGeom prst="ellipse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8"/>
            <p:cNvSpPr txBox="1"/>
            <p:nvPr/>
          </p:nvSpPr>
          <p:spPr>
            <a:xfrm>
              <a:off x="3731855" y="380296"/>
              <a:ext cx="855895" cy="8558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orbe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Refuse to be ordinary</a:t>
              </a: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779312" y="-42277"/>
              <a:ext cx="3765748" cy="3012598"/>
            </a:xfrm>
            <a:custGeom>
              <a:rect b="b" l="l" r="r" t="t"/>
              <a:pathLst>
                <a:path extrusionOk="0" h="120000" w="12000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4800" y="30000"/>
                  </a:moveTo>
                  <a:lnTo>
                    <a:pt x="4800" y="30000"/>
                  </a:lnTo>
                  <a:cubicBezTo>
                    <a:pt x="4800" y="43255"/>
                    <a:pt x="29514" y="54000"/>
                    <a:pt x="60000" y="54000"/>
                  </a:cubicBezTo>
                  <a:cubicBezTo>
                    <a:pt x="90486" y="54000"/>
                    <a:pt x="115200" y="43255"/>
                    <a:pt x="115200" y="30000"/>
                  </a:cubicBezTo>
                  <a:cubicBezTo>
                    <a:pt x="115200" y="16745"/>
                    <a:pt x="90486" y="6000"/>
                    <a:pt x="60000" y="6000"/>
                  </a:cubicBezTo>
                  <a:cubicBezTo>
                    <a:pt x="29514" y="6000"/>
                    <a:pt x="4800" y="16745"/>
                    <a:pt x="4800" y="30000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stephen hawkings.jpg" id="349" name="Google Shape;3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4333534"/>
            <a:ext cx="2994435" cy="25244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ack_obama-2.jpg" id="350" name="Google Shape;35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7258" y="4256088"/>
            <a:ext cx="3076742" cy="260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orbel"/>
              <a:buNone/>
            </a:pPr>
            <a:r>
              <a:rPr lang="en-US" sz="3600"/>
              <a:t>“If I see further than others, it’s because I stand on the shoulder of giants”</a:t>
            </a:r>
            <a:endParaRPr/>
          </a:p>
        </p:txBody>
      </p:sp>
      <p:grpSp>
        <p:nvGrpSpPr>
          <p:cNvPr id="356" name="Google Shape;356;p29"/>
          <p:cNvGrpSpPr/>
          <p:nvPr/>
        </p:nvGrpSpPr>
        <p:grpSpPr>
          <a:xfrm>
            <a:off x="469704" y="1978321"/>
            <a:ext cx="8350287" cy="4879679"/>
            <a:chOff x="0" y="-1"/>
            <a:chExt cx="8350287" cy="4879679"/>
          </a:xfrm>
        </p:grpSpPr>
        <p:sp>
          <p:nvSpPr>
            <p:cNvPr id="357" name="Google Shape;357;p29"/>
            <p:cNvSpPr/>
            <p:nvPr/>
          </p:nvSpPr>
          <p:spPr>
            <a:xfrm>
              <a:off x="0" y="0"/>
              <a:ext cx="8350287" cy="2195855"/>
            </a:xfrm>
            <a:prstGeom prst="roundRect">
              <a:avLst>
                <a:gd fmla="val 10000" name="adj"/>
              </a:avLst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250508" y="-1"/>
              <a:ext cx="2452896" cy="2195860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 rot="10800000">
              <a:off x="250508" y="2195856"/>
              <a:ext cx="2452896" cy="2683822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9"/>
            <p:cNvSpPr txBox="1"/>
            <p:nvPr/>
          </p:nvSpPr>
          <p:spPr>
            <a:xfrm>
              <a:off x="325943" y="2195856"/>
              <a:ext cx="2302026" cy="26083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6225" lIns="206225" spcFirstLastPara="1" rIns="206225" wrap="square" tIns="206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Sir Isaac Newton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Discovered the theory of gravity</a:t>
              </a: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2948695" y="16760"/>
              <a:ext cx="2452896" cy="2162334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 rot="10800000">
              <a:off x="2948695" y="2195855"/>
              <a:ext cx="2452896" cy="2683822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9"/>
            <p:cNvSpPr txBox="1"/>
            <p:nvPr/>
          </p:nvSpPr>
          <p:spPr>
            <a:xfrm>
              <a:off x="3024130" y="2195855"/>
              <a:ext cx="2302026" cy="26083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6225" lIns="206225" spcFirstLastPara="1" rIns="206225" wrap="square" tIns="206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Hippocrates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Founder of modern medicine</a:t>
              </a: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5646881" y="-1"/>
              <a:ext cx="2452896" cy="2195860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 rot="10800000">
              <a:off x="5646881" y="2195856"/>
              <a:ext cx="2452896" cy="2683822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9"/>
            <p:cNvSpPr txBox="1"/>
            <p:nvPr/>
          </p:nvSpPr>
          <p:spPr>
            <a:xfrm>
              <a:off x="5722316" y="2195856"/>
              <a:ext cx="2302026" cy="26083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6225" lIns="206225" spcFirstLastPara="1" rIns="206225" wrap="square" tIns="206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Aristotle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Father of Physical Sciences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No Limits</a:t>
            </a:r>
            <a:endParaRPr/>
          </a:p>
        </p:txBody>
      </p:sp>
      <p:grpSp>
        <p:nvGrpSpPr>
          <p:cNvPr id="372" name="Google Shape;372;p30"/>
          <p:cNvGrpSpPr/>
          <p:nvPr/>
        </p:nvGrpSpPr>
        <p:grpSpPr>
          <a:xfrm>
            <a:off x="914400" y="1748598"/>
            <a:ext cx="7313613" cy="4302190"/>
            <a:chOff x="0" y="760"/>
            <a:chExt cx="7313613" cy="4302190"/>
          </a:xfrm>
        </p:grpSpPr>
        <p:sp>
          <p:nvSpPr>
            <p:cNvPr id="373" name="Google Shape;373;p30"/>
            <p:cNvSpPr/>
            <p:nvPr/>
          </p:nvSpPr>
          <p:spPr>
            <a:xfrm>
              <a:off x="0" y="3239631"/>
              <a:ext cx="7313613" cy="1063319"/>
            </a:xfrm>
            <a:prstGeom prst="rect">
              <a:avLst/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 txBox="1"/>
            <p:nvPr/>
          </p:nvSpPr>
          <p:spPr>
            <a:xfrm>
              <a:off x="0" y="3239631"/>
              <a:ext cx="7313613" cy="574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Creative Thinker</a:t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571" y="3792557"/>
              <a:ext cx="2435490" cy="489126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0"/>
            <p:cNvSpPr txBox="1"/>
            <p:nvPr/>
          </p:nvSpPr>
          <p:spPr>
            <a:xfrm>
              <a:off x="3571" y="3792557"/>
              <a:ext cx="2435490" cy="489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Heightened awareness- you see things others fail to see</a:t>
              </a: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2439061" y="3792557"/>
              <a:ext cx="2435490" cy="489126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 txBox="1"/>
            <p:nvPr/>
          </p:nvSpPr>
          <p:spPr>
            <a:xfrm>
              <a:off x="2439061" y="3792557"/>
              <a:ext cx="2435490" cy="489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Combine intelligence and imagination</a:t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874551" y="3792557"/>
              <a:ext cx="2435490" cy="489126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0"/>
            <p:cNvSpPr txBox="1"/>
            <p:nvPr/>
          </p:nvSpPr>
          <p:spPr>
            <a:xfrm>
              <a:off x="4874551" y="3792557"/>
              <a:ext cx="2435490" cy="489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Free from the old thinking- the ability to see thing from new perspectives</a:t>
              </a: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 rot="10800000">
              <a:off x="0" y="1620196"/>
              <a:ext cx="7313613" cy="1635385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0"/>
            <p:cNvSpPr txBox="1"/>
            <p:nvPr/>
          </p:nvSpPr>
          <p:spPr>
            <a:xfrm>
              <a:off x="0" y="1620196"/>
              <a:ext cx="7313613" cy="574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Free thinker</a:t>
              </a: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0" y="2194216"/>
              <a:ext cx="3656806" cy="488980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0"/>
            <p:cNvSpPr txBox="1"/>
            <p:nvPr/>
          </p:nvSpPr>
          <p:spPr>
            <a:xfrm>
              <a:off x="0" y="2194216"/>
              <a:ext cx="3656806" cy="488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Develop an understanding build on knowledge that is both broad and deep</a:t>
              </a: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656806" y="2194216"/>
              <a:ext cx="3656806" cy="488980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0"/>
            <p:cNvSpPr txBox="1"/>
            <p:nvPr/>
          </p:nvSpPr>
          <p:spPr>
            <a:xfrm>
              <a:off x="3656806" y="2194216"/>
              <a:ext cx="3656806" cy="488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Free from the opinions of others- can see their strengths and weaknesses</a:t>
              </a: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 rot="10800000">
              <a:off x="0" y="760"/>
              <a:ext cx="7313613" cy="1635385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 txBox="1"/>
            <p:nvPr/>
          </p:nvSpPr>
          <p:spPr>
            <a:xfrm>
              <a:off x="0" y="760"/>
              <a:ext cx="7313613" cy="574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Critical Thinker</a:t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0" y="574780"/>
              <a:ext cx="7313613" cy="488980"/>
            </a:xfrm>
            <a:prstGeom prst="rect">
              <a:avLst/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0"/>
            <p:cNvSpPr txBox="1"/>
            <p:nvPr/>
          </p:nvSpPr>
          <p:spPr>
            <a:xfrm>
              <a:off x="0" y="574780"/>
              <a:ext cx="7313613" cy="488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78225" spcFirstLastPara="1" rIns="78225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orbel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1. Question everything 2. Analyze from multiple perspective 3. Understand what works and what doesn’t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American Education- lighting the fire within.</a:t>
            </a:r>
            <a:endParaRPr/>
          </a:p>
        </p:txBody>
      </p:sp>
      <p:pic>
        <p:nvPicPr>
          <p:cNvPr descr="issac newton.jpg" id="396" name="Google Shape;396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29397" r="-29397" t="0"/>
          <a:stretch/>
        </p:blipFill>
        <p:spPr>
          <a:xfrm>
            <a:off x="-1026390" y="4007396"/>
            <a:ext cx="5323308" cy="28506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elia.jpg" id="397" name="Google Shape;39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116" y="4007396"/>
            <a:ext cx="3079168" cy="2850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bert_Einstein_1947.jpg" id="398" name="Google Shape;39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9284" y="4007396"/>
            <a:ext cx="2854258" cy="2850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istotle-Smaller.png" id="399" name="Google Shape;39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19284" y="1492624"/>
            <a:ext cx="2854258" cy="2514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021334-group-of-students-working-at-the-laboratory-Stock-Photo-science-lab-scientist.jpg" id="400" name="Google Shape;400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0116" y="1655764"/>
            <a:ext cx="3079168" cy="2351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eve-jobs.jpg" id="401" name="Google Shape;401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1492625"/>
            <a:ext cx="3340116" cy="2514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2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How to Apply to an American University</a:t>
            </a:r>
            <a:endParaRPr/>
          </a:p>
        </p:txBody>
      </p:sp>
      <p:grpSp>
        <p:nvGrpSpPr>
          <p:cNvPr id="408" name="Google Shape;408;p32"/>
          <p:cNvGrpSpPr/>
          <p:nvPr/>
        </p:nvGrpSpPr>
        <p:grpSpPr>
          <a:xfrm>
            <a:off x="1892489" y="1643545"/>
            <a:ext cx="5467879" cy="4323521"/>
            <a:chOff x="922866" y="-21744"/>
            <a:chExt cx="5467879" cy="4323521"/>
          </a:xfrm>
        </p:grpSpPr>
        <p:sp>
          <p:nvSpPr>
            <p:cNvPr id="409" name="Google Shape;409;p32"/>
            <p:cNvSpPr/>
            <p:nvPr/>
          </p:nvSpPr>
          <p:spPr>
            <a:xfrm>
              <a:off x="1498682" y="-21744"/>
              <a:ext cx="4279969" cy="4279969"/>
            </a:xfrm>
            <a:custGeom>
              <a:rect b="b" l="l" r="r" t="t"/>
              <a:pathLst>
                <a:path extrusionOk="0" h="120000" w="120000">
                  <a:moveTo>
                    <a:pt x="78830" y="6817"/>
                  </a:moveTo>
                  <a:lnTo>
                    <a:pt x="78830" y="6817"/>
                  </a:lnTo>
                  <a:cubicBezTo>
                    <a:pt x="102976" y="15366"/>
                    <a:pt x="118332" y="39109"/>
                    <a:pt x="116227" y="64637"/>
                  </a:cubicBezTo>
                  <a:cubicBezTo>
                    <a:pt x="114122" y="90165"/>
                    <a:pt x="95083" y="111071"/>
                    <a:pt x="69863" y="115549"/>
                  </a:cubicBezTo>
                  <a:cubicBezTo>
                    <a:pt x="44642" y="120027"/>
                    <a:pt x="19570" y="106953"/>
                    <a:pt x="8806" y="83710"/>
                  </a:cubicBezTo>
                  <a:cubicBezTo>
                    <a:pt x="-1959" y="60467"/>
                    <a:pt x="4286" y="32889"/>
                    <a:pt x="24013" y="16550"/>
                  </a:cubicBezTo>
                  <a:lnTo>
                    <a:pt x="21995" y="13608"/>
                  </a:lnTo>
                  <a:lnTo>
                    <a:pt x="29969" y="16218"/>
                  </a:lnTo>
                  <a:lnTo>
                    <a:pt x="29810" y="25002"/>
                  </a:lnTo>
                  <a:lnTo>
                    <a:pt x="27794" y="22062"/>
                  </a:lnTo>
                  <a:lnTo>
                    <a:pt x="27794" y="22062"/>
                  </a:lnTo>
                  <a:cubicBezTo>
                    <a:pt x="10612" y="36648"/>
                    <a:pt x="5377" y="60960"/>
                    <a:pt x="15035" y="81324"/>
                  </a:cubicBezTo>
                  <a:cubicBezTo>
                    <a:pt x="24692" y="101688"/>
                    <a:pt x="46830" y="113020"/>
                    <a:pt x="68997" y="108945"/>
                  </a:cubicBezTo>
                  <a:cubicBezTo>
                    <a:pt x="91164" y="104871"/>
                    <a:pt x="107825" y="86407"/>
                    <a:pt x="109609" y="63940"/>
                  </a:cubicBezTo>
                  <a:cubicBezTo>
                    <a:pt x="111393" y="41472"/>
                    <a:pt x="97855" y="20611"/>
                    <a:pt x="76610" y="13088"/>
                  </a:cubicBezTo>
                  <a:close/>
                </a:path>
              </a:pathLst>
            </a:custGeom>
            <a:solidFill>
              <a:srgbClr val="FBDBCA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2648090" y="0"/>
              <a:ext cx="1981153" cy="99812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2"/>
            <p:cNvSpPr txBox="1"/>
            <p:nvPr/>
          </p:nvSpPr>
          <p:spPr>
            <a:xfrm>
              <a:off x="2648090" y="0"/>
              <a:ext cx="1981153" cy="998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Fill out an application</a:t>
              </a: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394501" y="1188709"/>
              <a:ext cx="1996244" cy="114686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2"/>
            <p:cNvSpPr txBox="1"/>
            <p:nvPr/>
          </p:nvSpPr>
          <p:spPr>
            <a:xfrm>
              <a:off x="4394501" y="1188709"/>
              <a:ext cx="1996244" cy="11468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Send in copy of passport</a:t>
              </a: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3656808" y="3374292"/>
              <a:ext cx="2145584" cy="856848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2"/>
            <p:cNvSpPr txBox="1"/>
            <p:nvPr/>
          </p:nvSpPr>
          <p:spPr>
            <a:xfrm>
              <a:off x="3656808" y="3374292"/>
              <a:ext cx="2145584" cy="856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Send in high school transcripts</a:t>
              </a: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1511220" y="3303655"/>
              <a:ext cx="2145584" cy="99812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2"/>
            <p:cNvSpPr txBox="1"/>
            <p:nvPr/>
          </p:nvSpPr>
          <p:spPr>
            <a:xfrm>
              <a:off x="1511220" y="3303655"/>
              <a:ext cx="2145584" cy="998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Send in copy of financial records</a:t>
              </a: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922866" y="1162159"/>
              <a:ext cx="1996244" cy="1199962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2"/>
            <p:cNvSpPr txBox="1"/>
            <p:nvPr/>
          </p:nvSpPr>
          <p:spPr>
            <a:xfrm>
              <a:off x="922866" y="1162159"/>
              <a:ext cx="1996244" cy="119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orbel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Send in TOEFL, IELTS, or SAT results</a:t>
              </a:r>
              <a:endParaRPr/>
            </a:p>
          </p:txBody>
        </p:sp>
      </p:grpSp>
      <p:pic>
        <p:nvPicPr>
          <p:cNvPr id="420" name="Google Shape;4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00862"/>
            <a:ext cx="2559049" cy="290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5858" y="4018257"/>
            <a:ext cx="2588792" cy="284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4793" y="1513370"/>
            <a:ext cx="3670647" cy="149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5396" y="1505517"/>
            <a:ext cx="3618972" cy="153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0224" y="3009344"/>
            <a:ext cx="1976021" cy="101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3429" y="3003324"/>
            <a:ext cx="1829025" cy="100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03714" y="5896429"/>
            <a:ext cx="2104571" cy="96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26429" y="5969001"/>
            <a:ext cx="1959428" cy="86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27016" y="2612948"/>
            <a:ext cx="1888380" cy="14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59048" y="4000862"/>
            <a:ext cx="2067381" cy="11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626430" y="4000862"/>
            <a:ext cx="2210368" cy="116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What is Valued in Japan?</a:t>
            </a:r>
            <a:endParaRPr/>
          </a:p>
        </p:txBody>
      </p:sp>
      <p:grpSp>
        <p:nvGrpSpPr>
          <p:cNvPr id="106" name="Google Shape;106;p15"/>
          <p:cNvGrpSpPr/>
          <p:nvPr/>
        </p:nvGrpSpPr>
        <p:grpSpPr>
          <a:xfrm>
            <a:off x="2096572" y="1747838"/>
            <a:ext cx="4949268" cy="4303712"/>
            <a:chOff x="1182172" y="0"/>
            <a:chExt cx="4949268" cy="4303712"/>
          </a:xfrm>
        </p:grpSpPr>
        <p:sp>
          <p:nvSpPr>
            <p:cNvPr id="107" name="Google Shape;107;p15"/>
            <p:cNvSpPr/>
            <p:nvPr/>
          </p:nvSpPr>
          <p:spPr>
            <a:xfrm>
              <a:off x="1182172" y="0"/>
              <a:ext cx="4303712" cy="4303712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3334028" y="432682"/>
              <a:ext cx="2797412" cy="1018769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3383760" y="482414"/>
              <a:ext cx="2697948" cy="919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orbe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Tradition</a:t>
              </a: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334028" y="1578798"/>
              <a:ext cx="2797412" cy="1018769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5"/>
            <p:cNvSpPr txBox="1"/>
            <p:nvPr/>
          </p:nvSpPr>
          <p:spPr>
            <a:xfrm>
              <a:off x="3383760" y="1628530"/>
              <a:ext cx="2697948" cy="919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orbe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Community</a:t>
              </a: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334028" y="2724913"/>
              <a:ext cx="2797412" cy="1018769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3383760" y="2774645"/>
              <a:ext cx="2697948" cy="919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orbe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A National Perspective</a:t>
              </a:r>
              <a:endParaRPr/>
            </a:p>
          </p:txBody>
        </p:sp>
      </p:grpSp>
      <p:pic>
        <p:nvPicPr>
          <p:cNvPr descr="44d033ebf8e05164a46aa04f23ca4a35.jpg" id="114" name="Google Shape;11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862" y="1492625"/>
            <a:ext cx="2575136" cy="1931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.jpg" id="115" name="Google Shape;11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8475" y="5437356"/>
            <a:ext cx="2115525" cy="142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Additional Requirements</a:t>
            </a:r>
            <a:endParaRPr/>
          </a:p>
        </p:txBody>
      </p:sp>
      <p:grpSp>
        <p:nvGrpSpPr>
          <p:cNvPr id="437" name="Google Shape;437;p33"/>
          <p:cNvGrpSpPr/>
          <p:nvPr/>
        </p:nvGrpSpPr>
        <p:grpSpPr>
          <a:xfrm>
            <a:off x="1617047" y="1749136"/>
            <a:ext cx="5908318" cy="4301115"/>
            <a:chOff x="702647" y="1298"/>
            <a:chExt cx="5908318" cy="4301115"/>
          </a:xfrm>
        </p:grpSpPr>
        <p:sp>
          <p:nvSpPr>
            <p:cNvPr id="438" name="Google Shape;438;p33"/>
            <p:cNvSpPr/>
            <p:nvPr/>
          </p:nvSpPr>
          <p:spPr>
            <a:xfrm>
              <a:off x="2542623" y="1298"/>
              <a:ext cx="2228366" cy="11141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3"/>
            <p:cNvSpPr txBox="1"/>
            <p:nvPr/>
          </p:nvSpPr>
          <p:spPr>
            <a:xfrm>
              <a:off x="2575256" y="33931"/>
              <a:ext cx="2163100" cy="1048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Letters of Recommendation</a:t>
              </a: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 rot="3600000">
              <a:off x="3996160" y="1956873"/>
              <a:ext cx="1161268" cy="389964"/>
            </a:xfrm>
            <a:prstGeom prst="left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3"/>
            <p:cNvSpPr txBox="1"/>
            <p:nvPr/>
          </p:nvSpPr>
          <p:spPr>
            <a:xfrm rot="3600000">
              <a:off x="4113149" y="2034866"/>
              <a:ext cx="927290" cy="2339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4382599" y="3188230"/>
              <a:ext cx="2228366" cy="11141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3"/>
            <p:cNvSpPr txBox="1"/>
            <p:nvPr/>
          </p:nvSpPr>
          <p:spPr>
            <a:xfrm>
              <a:off x="4415232" y="3220863"/>
              <a:ext cx="2163100" cy="1048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Written Essay</a:t>
              </a: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 rot="10800000">
              <a:off x="3076172" y="3550340"/>
              <a:ext cx="1161268" cy="389964"/>
            </a:xfrm>
            <a:prstGeom prst="left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3"/>
            <p:cNvSpPr txBox="1"/>
            <p:nvPr/>
          </p:nvSpPr>
          <p:spPr>
            <a:xfrm>
              <a:off x="3193161" y="3628333"/>
              <a:ext cx="927290" cy="2339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702647" y="3188230"/>
              <a:ext cx="2228366" cy="11141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3"/>
            <p:cNvSpPr txBox="1"/>
            <p:nvPr/>
          </p:nvSpPr>
          <p:spPr>
            <a:xfrm>
              <a:off x="735280" y="3220863"/>
              <a:ext cx="2163100" cy="1048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Award or Certificates of Participation</a:t>
              </a: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 rot="-3600000">
              <a:off x="2156183" y="1956873"/>
              <a:ext cx="1161268" cy="389964"/>
            </a:xfrm>
            <a:prstGeom prst="leftRigh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3"/>
            <p:cNvSpPr txBox="1"/>
            <p:nvPr/>
          </p:nvSpPr>
          <p:spPr>
            <a:xfrm rot="-3600000">
              <a:off x="2273172" y="2034866"/>
              <a:ext cx="927290" cy="2339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450" name="Google Shape;45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92625"/>
            <a:ext cx="25781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2100" y="1492625"/>
            <a:ext cx="2501900" cy="3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What is Valued in The United States</a:t>
            </a:r>
            <a:endParaRPr/>
          </a:p>
        </p:txBody>
      </p:sp>
      <p:grpSp>
        <p:nvGrpSpPr>
          <p:cNvPr id="122" name="Google Shape;122;p16"/>
          <p:cNvGrpSpPr/>
          <p:nvPr/>
        </p:nvGrpSpPr>
        <p:grpSpPr>
          <a:xfrm>
            <a:off x="914400" y="1747838"/>
            <a:ext cx="7313612" cy="4303712"/>
            <a:chOff x="0" y="0"/>
            <a:chExt cx="7313612" cy="4303712"/>
          </a:xfrm>
        </p:grpSpPr>
        <p:sp>
          <p:nvSpPr>
            <p:cNvPr id="123" name="Google Shape;123;p16"/>
            <p:cNvSpPr/>
            <p:nvPr/>
          </p:nvSpPr>
          <p:spPr>
            <a:xfrm>
              <a:off x="0" y="0"/>
              <a:ext cx="4303712" cy="4303712"/>
            </a:xfrm>
            <a:prstGeom prst="pie">
              <a:avLst>
                <a:gd fmla="val 5400000" name="adj1"/>
                <a:gd fmla="val 162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2151856" y="0"/>
              <a:ext cx="5161756" cy="430371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2151856" y="0"/>
              <a:ext cx="2580878" cy="12911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rbel"/>
                <a:buNone/>
              </a:pPr>
              <a:r>
                <a:rPr b="0" i="0" lang="en-US" sz="33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Innovation</a:t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753150" y="1291116"/>
              <a:ext cx="2797410" cy="2797410"/>
            </a:xfrm>
            <a:prstGeom prst="pie">
              <a:avLst>
                <a:gd fmla="val 5400000" name="adj1"/>
                <a:gd fmla="val 162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2151856" y="1291116"/>
              <a:ext cx="5161756" cy="279741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6"/>
            <p:cNvSpPr txBox="1"/>
            <p:nvPr/>
          </p:nvSpPr>
          <p:spPr>
            <a:xfrm>
              <a:off x="2151856" y="1291116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rbel"/>
                <a:buNone/>
              </a:pPr>
              <a:r>
                <a:rPr b="0" i="0" lang="en-US" sz="33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Individualism</a:t>
              </a: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1506299" y="2582228"/>
              <a:ext cx="1291112" cy="1291112"/>
            </a:xfrm>
            <a:prstGeom prst="pie">
              <a:avLst>
                <a:gd fmla="val 5400000" name="adj1"/>
                <a:gd fmla="val 162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2151856" y="2582228"/>
              <a:ext cx="5161756" cy="129111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2151856" y="2582228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rbel"/>
                <a:buNone/>
              </a:pPr>
              <a:r>
                <a:rPr b="0" i="0" lang="en-US" sz="33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Diversity of Thought</a:t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4732734" y="0"/>
              <a:ext cx="2580878" cy="12911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6"/>
            <p:cNvSpPr txBox="1"/>
            <p:nvPr/>
          </p:nvSpPr>
          <p:spPr>
            <a:xfrm>
              <a:off x="4732734" y="0"/>
              <a:ext cx="2580878" cy="12911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Creativity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Imagination</a:t>
              </a: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4732734" y="1291116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4732734" y="1291116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Differences are Celebrated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Pioneering Spirit</a:t>
              </a: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4732734" y="2582228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4732734" y="2582228"/>
              <a:ext cx="2580878" cy="1291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All perspectives are values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orbe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Avoiding Group Think</a:t>
              </a:r>
              <a:endParaRPr/>
            </a:p>
          </p:txBody>
        </p:sp>
      </p:grpSp>
      <p:pic>
        <p:nvPicPr>
          <p:cNvPr id="138" name="Google Shape;1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2321" y="3048000"/>
            <a:ext cx="1412807" cy="136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2321" y="1732210"/>
            <a:ext cx="1412807" cy="131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2320" y="4409096"/>
            <a:ext cx="1412807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Freedom of Expression</a:t>
            </a:r>
            <a:endParaRPr/>
          </a:p>
        </p:txBody>
      </p:sp>
      <p:grpSp>
        <p:nvGrpSpPr>
          <p:cNvPr id="147" name="Google Shape;147;p17"/>
          <p:cNvGrpSpPr/>
          <p:nvPr/>
        </p:nvGrpSpPr>
        <p:grpSpPr>
          <a:xfrm>
            <a:off x="608875" y="1492625"/>
            <a:ext cx="8037151" cy="5030520"/>
            <a:chOff x="0" y="0"/>
            <a:chExt cx="8037151" cy="5030520"/>
          </a:xfrm>
        </p:grpSpPr>
        <p:sp>
          <p:nvSpPr>
            <p:cNvPr id="148" name="Google Shape;148;p17"/>
            <p:cNvSpPr/>
            <p:nvPr/>
          </p:nvSpPr>
          <p:spPr>
            <a:xfrm>
              <a:off x="0" y="0"/>
              <a:ext cx="8037151" cy="2263734"/>
            </a:xfrm>
            <a:prstGeom prst="roundRect">
              <a:avLst>
                <a:gd fmla="val 10000" name="adj"/>
              </a:avLst>
            </a:prstGeom>
            <a:solidFill>
              <a:srgbClr val="FBDBCA">
                <a:alpha val="89803"/>
              </a:srgbClr>
            </a:solidFill>
            <a:ln cap="flat" cmpd="sng" w="28575">
              <a:solidFill>
                <a:srgbClr val="FBDB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241114" y="301831"/>
              <a:ext cx="2360913" cy="1660071"/>
            </a:xfrm>
            <a:prstGeom prst="roundRect">
              <a:avLst>
                <a:gd fmla="val 10000" name="adj"/>
              </a:avLst>
            </a:prstGeom>
            <a:solidFill>
              <a:srgbClr val="FAD1BB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 rot="10800000">
              <a:off x="241114" y="2263734"/>
              <a:ext cx="2360913" cy="2766786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7"/>
            <p:cNvSpPr txBox="1"/>
            <p:nvPr/>
          </p:nvSpPr>
          <p:spPr>
            <a:xfrm>
              <a:off x="313720" y="2263734"/>
              <a:ext cx="2215701" cy="2694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Patrick Henry “Sir, I disagree with everything you just said, but I will die defending your right to say it”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Understand this one sentence- and you have mastered half of American culture.</a:t>
              </a: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2838118" y="301831"/>
              <a:ext cx="2360913" cy="1660071"/>
            </a:xfrm>
            <a:prstGeom prst="roundRect">
              <a:avLst>
                <a:gd fmla="val 10000" name="adj"/>
              </a:avLst>
            </a:prstGeom>
            <a:solidFill>
              <a:srgbClr val="FAD1BB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 rot="10800000">
              <a:off x="2838118" y="2263734"/>
              <a:ext cx="2360913" cy="2766786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7"/>
            <p:cNvSpPr txBox="1"/>
            <p:nvPr/>
          </p:nvSpPr>
          <p:spPr>
            <a:xfrm>
              <a:off x="2910724" y="2263734"/>
              <a:ext cx="2215701" cy="2694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Debate is the cornerstone of any democracy.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In the classroom, debate is encouraged.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Ask questions-feel free to disagree.</a:t>
              </a: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435123" y="301831"/>
              <a:ext cx="2360913" cy="1660071"/>
            </a:xfrm>
            <a:prstGeom prst="roundRect">
              <a:avLst>
                <a:gd fmla="val 10000" name="adj"/>
              </a:avLst>
            </a:prstGeom>
            <a:solidFill>
              <a:srgbClr val="FAD1BB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 rot="10800000">
              <a:off x="5435123" y="2263734"/>
              <a:ext cx="2360913" cy="2766786"/>
            </a:xfrm>
            <a:prstGeom prst="round2SameRect">
              <a:avLst>
                <a:gd fmla="val 10500" name="adj1"/>
                <a:gd fmla="val 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7"/>
            <p:cNvSpPr txBox="1"/>
            <p:nvPr/>
          </p:nvSpPr>
          <p:spPr>
            <a:xfrm>
              <a:off x="5507729" y="2263734"/>
              <a:ext cx="2215701" cy="2694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The job of a teacher, is not to fill a vessel, but to light a flame.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Chinese classrooms try to fill a vessel. American classrooms try to light a flame.</a:t>
              </a:r>
              <a:endParaRPr/>
            </a:p>
          </p:txBody>
        </p:sp>
      </p:grpSp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875" y="1492625"/>
            <a:ext cx="2659133" cy="227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8009" y="1492624"/>
            <a:ext cx="2868426" cy="227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6434" y="1492624"/>
            <a:ext cx="2509591" cy="2274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Individualism</a:t>
            </a:r>
            <a:endParaRPr/>
          </a:p>
        </p:txBody>
      </p:sp>
      <p:grpSp>
        <p:nvGrpSpPr>
          <p:cNvPr id="167" name="Google Shape;167;p18"/>
          <p:cNvGrpSpPr/>
          <p:nvPr/>
        </p:nvGrpSpPr>
        <p:grpSpPr>
          <a:xfrm>
            <a:off x="914400" y="1747838"/>
            <a:ext cx="7313613" cy="4303711"/>
            <a:chOff x="0" y="0"/>
            <a:chExt cx="7313613" cy="4303711"/>
          </a:xfrm>
        </p:grpSpPr>
        <p:sp>
          <p:nvSpPr>
            <p:cNvPr id="168" name="Google Shape;168;p18"/>
            <p:cNvSpPr/>
            <p:nvPr/>
          </p:nvSpPr>
          <p:spPr>
            <a:xfrm rot="-300000">
              <a:off x="22443" y="1735666"/>
              <a:ext cx="7268726" cy="832378"/>
            </a:xfrm>
            <a:prstGeom prst="mathMinus">
              <a:avLst>
                <a:gd fmla="val 23520" name="adj1"/>
              </a:avLst>
            </a:pr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877633" y="215185"/>
              <a:ext cx="2194083" cy="1721484"/>
            </a:xfrm>
            <a:prstGeom prst="down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3876214" y="0"/>
              <a:ext cx="2340356" cy="1807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8"/>
            <p:cNvSpPr txBox="1"/>
            <p:nvPr/>
          </p:nvSpPr>
          <p:spPr>
            <a:xfrm>
              <a:off x="3876214" y="0"/>
              <a:ext cx="2340356" cy="1807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You are unique and special- no one has a right to force you to change</a:t>
              </a: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4241895" y="2367041"/>
              <a:ext cx="2194083" cy="1721484"/>
            </a:xfrm>
            <a:prstGeom prst="up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1097041" y="2496152"/>
              <a:ext cx="2340356" cy="1807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8"/>
            <p:cNvSpPr txBox="1"/>
            <p:nvPr/>
          </p:nvSpPr>
          <p:spPr>
            <a:xfrm>
              <a:off x="1097041" y="2496152"/>
              <a:ext cx="2340356" cy="1807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rbe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You must also respect the individuality of other- you have no right to force them to change</a:t>
              </a:r>
              <a:endParaRPr/>
            </a:p>
          </p:txBody>
        </p:sp>
      </p:grpSp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5108274"/>
            <a:ext cx="2083533" cy="174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" y="1136650"/>
            <a:ext cx="2235200" cy="15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1999" y="5108274"/>
            <a:ext cx="2032001" cy="174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Tradition vs. Innovation</a:t>
            </a:r>
            <a:endParaRPr/>
          </a:p>
        </p:txBody>
      </p:sp>
      <p:grpSp>
        <p:nvGrpSpPr>
          <p:cNvPr id="183" name="Google Shape;183;p19"/>
          <p:cNvGrpSpPr/>
          <p:nvPr/>
        </p:nvGrpSpPr>
        <p:grpSpPr>
          <a:xfrm>
            <a:off x="575284" y="1602831"/>
            <a:ext cx="8175121" cy="4588497"/>
            <a:chOff x="1202" y="246018"/>
            <a:chExt cx="8175121" cy="4588497"/>
          </a:xfrm>
        </p:grpSpPr>
        <p:sp>
          <p:nvSpPr>
            <p:cNvPr id="184" name="Google Shape;184;p19"/>
            <p:cNvSpPr/>
            <p:nvPr/>
          </p:nvSpPr>
          <p:spPr>
            <a:xfrm>
              <a:off x="1202" y="1629661"/>
              <a:ext cx="2113834" cy="174347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9"/>
            <p:cNvSpPr txBox="1"/>
            <p:nvPr/>
          </p:nvSpPr>
          <p:spPr>
            <a:xfrm>
              <a:off x="41324" y="1669783"/>
              <a:ext cx="2033590" cy="1289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Familiar and Safe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rbe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Change is scary</a:t>
              </a: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1174069" y="2455504"/>
              <a:ext cx="2379011" cy="2379011"/>
            </a:xfrm>
            <a:custGeom>
              <a:rect b="b" l="l" r="r" t="t"/>
              <a:pathLst>
                <a:path extrusionOk="0" h="120000" w="120000">
                  <a:moveTo>
                    <a:pt x="13552" y="94831"/>
                  </a:moveTo>
                  <a:lnTo>
                    <a:pt x="15883" y="93083"/>
                  </a:lnTo>
                  <a:lnTo>
                    <a:pt x="15883" y="93083"/>
                  </a:lnTo>
                  <a:cubicBezTo>
                    <a:pt x="27269" y="108267"/>
                    <a:pt x="45663" y="116529"/>
                    <a:pt x="64577" y="114953"/>
                  </a:cubicBezTo>
                  <a:cubicBezTo>
                    <a:pt x="83490" y="113378"/>
                    <a:pt x="100264" y="102188"/>
                    <a:pt x="108982" y="85329"/>
                  </a:cubicBezTo>
                  <a:lnTo>
                    <a:pt x="107190" y="84594"/>
                  </a:lnTo>
                  <a:lnTo>
                    <a:pt x="112360" y="81494"/>
                  </a:lnTo>
                  <a:lnTo>
                    <a:pt x="113480" y="87176"/>
                  </a:lnTo>
                  <a:lnTo>
                    <a:pt x="111687" y="86440"/>
                  </a:lnTo>
                  <a:lnTo>
                    <a:pt x="111687" y="86440"/>
                  </a:lnTo>
                  <a:cubicBezTo>
                    <a:pt x="102567" y="104270"/>
                    <a:pt x="84901" y="116140"/>
                    <a:pt x="64946" y="117846"/>
                  </a:cubicBezTo>
                  <a:cubicBezTo>
                    <a:pt x="44992" y="119552"/>
                    <a:pt x="25567" y="110854"/>
                    <a:pt x="13552" y="94831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340317" y="3003290"/>
              <a:ext cx="2243332" cy="131781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9"/>
            <p:cNvSpPr txBox="1"/>
            <p:nvPr/>
          </p:nvSpPr>
          <p:spPr>
            <a:xfrm>
              <a:off x="378914" y="3041887"/>
              <a:ext cx="2166138" cy="1240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450" lIns="66675" spcFirstLastPara="1" rIns="66675" wrap="square" tIns="4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Corbe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Tradition</a:t>
              </a:r>
              <a:endParaRPr/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2807164" y="1843344"/>
              <a:ext cx="2113834" cy="196538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2852393" y="2309726"/>
              <a:ext cx="2023376" cy="1453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If a problem is an old one, traditional methods have failed to solve it.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New methods are required.</a:t>
              </a: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3665334" y="246018"/>
              <a:ext cx="2914640" cy="2914640"/>
            </a:xfrm>
            <a:custGeom>
              <a:rect b="b" l="l" r="r" t="t"/>
              <a:pathLst>
                <a:path extrusionOk="0" h="120000" w="120000">
                  <a:moveTo>
                    <a:pt x="16673" y="20820"/>
                  </a:moveTo>
                  <a:lnTo>
                    <a:pt x="16673" y="20820"/>
                  </a:lnTo>
                  <a:cubicBezTo>
                    <a:pt x="30298" y="5753"/>
                    <a:pt x="50772" y="-1154"/>
                    <a:pt x="70739" y="2581"/>
                  </a:cubicBezTo>
                  <a:cubicBezTo>
                    <a:pt x="90706" y="6315"/>
                    <a:pt x="107300" y="20155"/>
                    <a:pt x="114558" y="39127"/>
                  </a:cubicBezTo>
                  <a:lnTo>
                    <a:pt x="116071" y="38663"/>
                  </a:lnTo>
                  <a:lnTo>
                    <a:pt x="114707" y="43211"/>
                  </a:lnTo>
                  <a:lnTo>
                    <a:pt x="110767" y="40291"/>
                  </a:lnTo>
                  <a:lnTo>
                    <a:pt x="112279" y="39827"/>
                  </a:lnTo>
                  <a:lnTo>
                    <a:pt x="112279" y="39827"/>
                  </a:lnTo>
                  <a:cubicBezTo>
                    <a:pt x="105274" y="21674"/>
                    <a:pt x="89354" y="8454"/>
                    <a:pt x="70223" y="4904"/>
                  </a:cubicBezTo>
                  <a:cubicBezTo>
                    <a:pt x="51091" y="1354"/>
                    <a:pt x="31488" y="7983"/>
                    <a:pt x="18437" y="22415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2957396" y="767850"/>
              <a:ext cx="2261539" cy="1478316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3000694" y="811148"/>
              <a:ext cx="2174943" cy="1391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3175" lIns="64750" spcFirstLastPara="1" rIns="64750" wrap="square" tIns="431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Corbel"/>
                <a:buNone/>
              </a:pPr>
              <a:r>
                <a:rPr b="0" i="0" lang="en-US" sz="34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Old problems</a:t>
              </a: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5622229" y="1667746"/>
              <a:ext cx="2113834" cy="174347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28575">
              <a:solidFill>
                <a:srgbClr val="F78F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9"/>
            <p:cNvSpPr txBox="1"/>
            <p:nvPr/>
          </p:nvSpPr>
          <p:spPr>
            <a:xfrm>
              <a:off x="5662351" y="1707868"/>
              <a:ext cx="2033590" cy="1289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New methods require NEW thinking.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Char char="•"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New thinking requires breaking from tradition</a:t>
              </a: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5888985" y="3176379"/>
              <a:ext cx="2287338" cy="116547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9"/>
            <p:cNvSpPr txBox="1"/>
            <p:nvPr/>
          </p:nvSpPr>
          <p:spPr>
            <a:xfrm>
              <a:off x="5923120" y="3210514"/>
              <a:ext cx="2219068" cy="10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62850" spcFirstLastPara="1" rIns="6285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orbel"/>
                <a:buNone/>
              </a:pPr>
              <a:r>
                <a:rPr b="0" i="0" lang="en-US" sz="33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Innovation</a:t>
              </a:r>
              <a:endParaRPr/>
            </a:p>
          </p:txBody>
        </p:sp>
      </p:grpSp>
      <p:pic>
        <p:nvPicPr>
          <p:cNvPr id="198" name="Google Shape;19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45" y="1127245"/>
            <a:ext cx="3011133" cy="171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2244" y="5275081"/>
            <a:ext cx="1707501" cy="158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1222" y="1127245"/>
            <a:ext cx="2122778" cy="1712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orbel"/>
              <a:buNone/>
            </a:pPr>
            <a:r>
              <a:rPr lang="en-US" sz="4400"/>
              <a:t>How does all this translate into the classroom?</a:t>
            </a:r>
            <a:endParaRPr/>
          </a:p>
        </p:txBody>
      </p:sp>
      <p:grpSp>
        <p:nvGrpSpPr>
          <p:cNvPr id="206" name="Google Shape;206;p20"/>
          <p:cNvGrpSpPr/>
          <p:nvPr/>
        </p:nvGrpSpPr>
        <p:grpSpPr>
          <a:xfrm>
            <a:off x="914913" y="2124857"/>
            <a:ext cx="7312586" cy="3549673"/>
            <a:chOff x="513" y="377019"/>
            <a:chExt cx="7312586" cy="3549673"/>
          </a:xfrm>
        </p:grpSpPr>
        <p:sp>
          <p:nvSpPr>
            <p:cNvPr id="207" name="Google Shape;207;p20"/>
            <p:cNvSpPr/>
            <p:nvPr/>
          </p:nvSpPr>
          <p:spPr>
            <a:xfrm rot="-5400000">
              <a:off x="513" y="377019"/>
              <a:ext cx="3549673" cy="3549673"/>
            </a:xfrm>
            <a:prstGeom prst="downArrow">
              <a:avLst>
                <a:gd fmla="val 50000" name="adj1"/>
                <a:gd fmla="val 35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0"/>
            <p:cNvSpPr txBox="1"/>
            <p:nvPr/>
          </p:nvSpPr>
          <p:spPr>
            <a:xfrm>
              <a:off x="514" y="1264437"/>
              <a:ext cx="2928480" cy="1774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1. Teacher-centered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2. Lecture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3. Providing Information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4. Standardized Testing</a:t>
              </a: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 rot="5400000">
              <a:off x="3763425" y="377019"/>
              <a:ext cx="3549673" cy="3549673"/>
            </a:xfrm>
            <a:prstGeom prst="downArrow">
              <a:avLst>
                <a:gd fmla="val 50000" name="adj1"/>
                <a:gd fmla="val 35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0"/>
            <p:cNvSpPr txBox="1"/>
            <p:nvPr/>
          </p:nvSpPr>
          <p:spPr>
            <a:xfrm>
              <a:off x="4384619" y="1264437"/>
              <a:ext cx="2928480" cy="17748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1. Student-centered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2. Debate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3. Thinking Critically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orbe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4. Argue persuasively</a:t>
              </a:r>
              <a:endParaRPr/>
            </a:p>
          </p:txBody>
        </p:sp>
      </p:grp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65" y="4773957"/>
            <a:ext cx="3177355" cy="208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8837" y="4773958"/>
            <a:ext cx="3255163" cy="2084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Corbel"/>
              <a:buNone/>
            </a:pPr>
            <a:r>
              <a:rPr lang="en-US" sz="4800"/>
              <a:t>Western Education: The Legacy of Ancient Greeks </a:t>
            </a:r>
            <a:endParaRPr/>
          </a:p>
        </p:txBody>
      </p:sp>
      <p:grpSp>
        <p:nvGrpSpPr>
          <p:cNvPr id="218" name="Google Shape;218;p21"/>
          <p:cNvGrpSpPr/>
          <p:nvPr/>
        </p:nvGrpSpPr>
        <p:grpSpPr>
          <a:xfrm>
            <a:off x="922256" y="1747838"/>
            <a:ext cx="7297900" cy="4303712"/>
            <a:chOff x="7856" y="0"/>
            <a:chExt cx="7297900" cy="4303712"/>
          </a:xfrm>
        </p:grpSpPr>
        <p:sp>
          <p:nvSpPr>
            <p:cNvPr id="219" name="Google Shape;219;p21"/>
            <p:cNvSpPr/>
            <p:nvPr/>
          </p:nvSpPr>
          <p:spPr>
            <a:xfrm>
              <a:off x="548520" y="0"/>
              <a:ext cx="6216571" cy="430371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BDBCA"/>
            </a:soli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7856" y="1291113"/>
              <a:ext cx="2354069" cy="17214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 txBox="1"/>
            <p:nvPr/>
          </p:nvSpPr>
          <p:spPr>
            <a:xfrm>
              <a:off x="91892" y="1375149"/>
              <a:ext cx="2185997" cy="1553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orbel"/>
                <a:buNone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Ancient Greek classroom</a:t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2479771" y="1291113"/>
              <a:ext cx="2354069" cy="17214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 txBox="1"/>
            <p:nvPr/>
          </p:nvSpPr>
          <p:spPr>
            <a:xfrm>
              <a:off x="2563807" y="1375149"/>
              <a:ext cx="2185997" cy="1553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orbel"/>
                <a:buNone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Classroom from Renaissance</a:t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4951687" y="1291113"/>
              <a:ext cx="2354069" cy="172148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1"/>
            <p:cNvSpPr txBox="1"/>
            <p:nvPr/>
          </p:nvSpPr>
          <p:spPr>
            <a:xfrm>
              <a:off x="5035723" y="1375149"/>
              <a:ext cx="2185997" cy="1553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orbel"/>
                <a:buNone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Modern Classroom</a:t>
              </a:r>
              <a:endParaRPr/>
            </a:p>
          </p:txBody>
        </p:sp>
      </p:grpSp>
      <p:pic>
        <p:nvPicPr>
          <p:cNvPr id="226" name="Google Shape;2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894240"/>
            <a:ext cx="2642290" cy="195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2290" y="4894240"/>
            <a:ext cx="2873127" cy="195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5383" y="4894240"/>
            <a:ext cx="2728617" cy="196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70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400"/>
              <a:buFont typeface="Corbel"/>
              <a:buNone/>
            </a:pPr>
            <a:r>
              <a:rPr lang="en-US"/>
              <a:t>Human Existence</a:t>
            </a:r>
            <a:endParaRPr/>
          </a:p>
        </p:txBody>
      </p:sp>
      <p:grpSp>
        <p:nvGrpSpPr>
          <p:cNvPr id="234" name="Google Shape;234;p22"/>
          <p:cNvGrpSpPr/>
          <p:nvPr/>
        </p:nvGrpSpPr>
        <p:grpSpPr>
          <a:xfrm>
            <a:off x="2465284" y="1803781"/>
            <a:ext cx="4211844" cy="4191222"/>
            <a:chOff x="1550884" y="55943"/>
            <a:chExt cx="4211844" cy="4191222"/>
          </a:xfrm>
        </p:grpSpPr>
        <p:sp>
          <p:nvSpPr>
            <p:cNvPr id="235" name="Google Shape;235;p22"/>
            <p:cNvSpPr/>
            <p:nvPr/>
          </p:nvSpPr>
          <p:spPr>
            <a:xfrm>
              <a:off x="1923852" y="279716"/>
              <a:ext cx="3614803" cy="3614803"/>
            </a:xfrm>
            <a:prstGeom prst="pie">
              <a:avLst>
                <a:gd fmla="val 16200000" name="adj1"/>
                <a:gd fmla="val 18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2"/>
            <p:cNvSpPr txBox="1"/>
            <p:nvPr/>
          </p:nvSpPr>
          <p:spPr>
            <a:xfrm>
              <a:off x="3828940" y="1045711"/>
              <a:ext cx="1291001" cy="1075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BODY (physical nature)</a:t>
              </a:r>
              <a:endParaRPr/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1849404" y="408817"/>
              <a:ext cx="3614803" cy="3614803"/>
            </a:xfrm>
            <a:prstGeom prst="pie">
              <a:avLst>
                <a:gd fmla="val 1800000" name="adj1"/>
                <a:gd fmla="val 90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2"/>
            <p:cNvSpPr txBox="1"/>
            <p:nvPr/>
          </p:nvSpPr>
          <p:spPr>
            <a:xfrm>
              <a:off x="2710072" y="2754136"/>
              <a:ext cx="1936502" cy="946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orbel"/>
                <a:buNone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SPIRIT (subjective emotion)</a:t>
              </a: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1774956" y="279716"/>
              <a:ext cx="3614803" cy="3614803"/>
            </a:xfrm>
            <a:prstGeom prst="pie">
              <a:avLst>
                <a:gd fmla="val 9000000" name="adj1"/>
                <a:gd fmla="val 16200000" name="adj2"/>
              </a:avLst>
            </a:prstGeom>
            <a:gradFill>
              <a:gsLst>
                <a:gs pos="0">
                  <a:srgbClr val="F78F1B"/>
                </a:gs>
                <a:gs pos="60000">
                  <a:srgbClr val="C37113"/>
                </a:gs>
                <a:gs pos="100000">
                  <a:srgbClr val="76430B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2"/>
            <p:cNvSpPr txBox="1"/>
            <p:nvPr/>
          </p:nvSpPr>
          <p:spPr>
            <a:xfrm>
              <a:off x="2193671" y="1045711"/>
              <a:ext cx="1291001" cy="1075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rbel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MIND 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(rational thought</a:t>
              </a:r>
              <a:r>
                <a:rPr b="0" i="0" lang="en-US" sz="24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)</a:t>
              </a:r>
              <a:endParaRPr/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1700377" y="55943"/>
              <a:ext cx="4062351" cy="4062351"/>
            </a:xfrm>
            <a:custGeom>
              <a:rect b="b" l="l" r="r" t="t"/>
              <a:pathLst>
                <a:path extrusionOk="0" h="120000" w="120000">
                  <a:moveTo>
                    <a:pt x="59991" y="4067"/>
                  </a:moveTo>
                  <a:lnTo>
                    <a:pt x="59991" y="4067"/>
                  </a:lnTo>
                  <a:cubicBezTo>
                    <a:pt x="79078" y="4064"/>
                    <a:pt x="96849" y="13795"/>
                    <a:pt x="107129" y="29878"/>
                  </a:cubicBezTo>
                  <a:cubicBezTo>
                    <a:pt x="117408" y="45960"/>
                    <a:pt x="118776" y="66175"/>
                    <a:pt x="110758" y="83496"/>
                  </a:cubicBezTo>
                  <a:lnTo>
                    <a:pt x="114269" y="85523"/>
                  </a:lnTo>
                  <a:lnTo>
                    <a:pt x="105797" y="86441"/>
                  </a:lnTo>
                  <a:lnTo>
                    <a:pt x="101940" y="78405"/>
                  </a:lnTo>
                  <a:lnTo>
                    <a:pt x="105449" y="80431"/>
                  </a:lnTo>
                  <a:cubicBezTo>
                    <a:pt x="112382" y="65011"/>
                    <a:pt x="111022" y="47127"/>
                    <a:pt x="101838" y="32932"/>
                  </a:cubicBezTo>
                  <a:cubicBezTo>
                    <a:pt x="92654" y="18737"/>
                    <a:pt x="76899" y="10167"/>
                    <a:pt x="59992" y="10169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1625630" y="184814"/>
              <a:ext cx="4062351" cy="4062351"/>
            </a:xfrm>
            <a:custGeom>
              <a:rect b="b" l="l" r="r" t="t"/>
              <a:pathLst>
                <a:path extrusionOk="0" h="120000" w="120000">
                  <a:moveTo>
                    <a:pt x="108435" y="87973"/>
                  </a:moveTo>
                  <a:cubicBezTo>
                    <a:pt x="98891" y="104498"/>
                    <a:pt x="81581" y="115017"/>
                    <a:pt x="62518" y="115876"/>
                  </a:cubicBezTo>
                  <a:cubicBezTo>
                    <a:pt x="43454" y="116735"/>
                    <a:pt x="25269" y="107816"/>
                    <a:pt x="14277" y="92216"/>
                  </a:cubicBezTo>
                  <a:lnTo>
                    <a:pt x="10766" y="94244"/>
                  </a:lnTo>
                  <a:lnTo>
                    <a:pt x="14207" y="86447"/>
                  </a:lnTo>
                  <a:lnTo>
                    <a:pt x="23095" y="87124"/>
                  </a:lnTo>
                  <a:lnTo>
                    <a:pt x="19585" y="89151"/>
                  </a:lnTo>
                  <a:cubicBezTo>
                    <a:pt x="29474" y="102860"/>
                    <a:pt x="45637" y="110621"/>
                    <a:pt x="62519" y="109767"/>
                  </a:cubicBezTo>
                  <a:cubicBezTo>
                    <a:pt x="79400" y="108913"/>
                    <a:pt x="94697" y="99559"/>
                    <a:pt x="103151" y="84922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1550884" y="55943"/>
              <a:ext cx="4062351" cy="4062351"/>
            </a:xfrm>
            <a:custGeom>
              <a:rect b="b" l="l" r="r" t="t"/>
              <a:pathLst>
                <a:path extrusionOk="0" h="120000" w="120000">
                  <a:moveTo>
                    <a:pt x="11561" y="87966"/>
                  </a:moveTo>
                  <a:cubicBezTo>
                    <a:pt x="2017" y="71436"/>
                    <a:pt x="1562" y="51181"/>
                    <a:pt x="10353" y="34238"/>
                  </a:cubicBezTo>
                  <a:cubicBezTo>
                    <a:pt x="19144" y="17296"/>
                    <a:pt x="35968" y="6007"/>
                    <a:pt x="54979" y="4293"/>
                  </a:cubicBezTo>
                  <a:lnTo>
                    <a:pt x="54979" y="239"/>
                  </a:lnTo>
                  <a:lnTo>
                    <a:pt x="60009" y="7118"/>
                  </a:lnTo>
                  <a:lnTo>
                    <a:pt x="54977" y="14476"/>
                  </a:lnTo>
                  <a:lnTo>
                    <a:pt x="54978" y="10423"/>
                  </a:lnTo>
                  <a:cubicBezTo>
                    <a:pt x="38157" y="12127"/>
                    <a:pt x="23347" y="22244"/>
                    <a:pt x="15643" y="37294"/>
                  </a:cubicBezTo>
                  <a:cubicBezTo>
                    <a:pt x="7939" y="52344"/>
                    <a:pt x="8392" y="70273"/>
                    <a:pt x="16845" y="84915"/>
                  </a:cubicBezTo>
                  <a:close/>
                </a:path>
              </a:pathLst>
            </a:custGeom>
            <a:gradFill>
              <a:gsLst>
                <a:gs pos="0">
                  <a:srgbClr val="FAC5A8"/>
                </a:gs>
                <a:gs pos="60000">
                  <a:srgbClr val="C69B84"/>
                </a:gs>
                <a:gs pos="100000">
                  <a:srgbClr val="785E4F"/>
                </a:gs>
              </a:gsLst>
              <a:lin ang="5400000" scaled="0"/>
            </a:gradFill>
            <a:ln>
              <a:noFill/>
            </a:ln>
            <a:effectLst>
              <a:reflection blurRad="0" dir="5400000" dist="12700" endA="0" endPos="20000" kx="0" rotWithShape="0" stA="26000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the-power-of-the-mind.jpg" id="244" name="Google Shape;2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760538"/>
            <a:ext cx="1393825" cy="1406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l.jpg" id="245" name="Google Shape;24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3178" y="5095582"/>
            <a:ext cx="1524318" cy="14944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rt-mind.jpg" id="246" name="Google Shape;24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025" y="5121283"/>
            <a:ext cx="1594893" cy="1468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 vinci.jpg" id="247" name="Google Shape;24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7758" y="1747838"/>
            <a:ext cx="1500255" cy="16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udio">
  <a:themeElements>
    <a:clrScheme name="Studio">
      <a:dk1>
        <a:srgbClr val="000000"/>
      </a:dk1>
      <a:lt1>
        <a:srgbClr val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